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65" r:id="rId2"/>
    <p:sldId id="268" r:id="rId3"/>
    <p:sldId id="269" r:id="rId4"/>
    <p:sldId id="270" r:id="rId5"/>
    <p:sldId id="294" r:id="rId6"/>
    <p:sldId id="271" r:id="rId7"/>
    <p:sldId id="295" r:id="rId8"/>
    <p:sldId id="272" r:id="rId9"/>
    <p:sldId id="273" r:id="rId10"/>
    <p:sldId id="274" r:id="rId11"/>
    <p:sldId id="275" r:id="rId12"/>
    <p:sldId id="276" r:id="rId13"/>
    <p:sldId id="277" r:id="rId14"/>
    <p:sldId id="296" r:id="rId15"/>
    <p:sldId id="278" r:id="rId16"/>
    <p:sldId id="279" r:id="rId17"/>
    <p:sldId id="297" r:id="rId18"/>
    <p:sldId id="280" r:id="rId19"/>
    <p:sldId id="281" r:id="rId20"/>
    <p:sldId id="292" r:id="rId21"/>
    <p:sldId id="282" r:id="rId22"/>
    <p:sldId id="283" r:id="rId23"/>
    <p:sldId id="293" r:id="rId24"/>
    <p:sldId id="284" r:id="rId25"/>
    <p:sldId id="289" r:id="rId26"/>
    <p:sldId id="285" r:id="rId27"/>
    <p:sldId id="290" r:id="rId28"/>
    <p:sldId id="286" r:id="rId29"/>
    <p:sldId id="291" r:id="rId30"/>
    <p:sldId id="288" r:id="rId31"/>
    <p:sldId id="26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298B5"/>
    <a:srgbClr val="F0AD00"/>
    <a:srgbClr val="E35205"/>
    <a:srgbClr val="64A70B"/>
    <a:srgbClr val="4D4D4D"/>
    <a:srgbClr val="434343"/>
    <a:srgbClr val="00357D"/>
    <a:srgbClr val="003596"/>
    <a:srgbClr val="005AB4"/>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4660"/>
  </p:normalViewPr>
  <p:slideViewPr>
    <p:cSldViewPr snapToGrid="0" snapToObjects="1">
      <p:cViewPr varScale="1">
        <p:scale>
          <a:sx n="123" d="100"/>
          <a:sy n="123" d="100"/>
        </p:scale>
        <p:origin x="1248"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727EA2-0484-3146-B4D0-40DC8FE1A681}" type="datetimeFigureOut">
              <a:rPr lang="en-US" smtClean="0"/>
              <a:t>7/21/2021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870BFA-E382-9F4D-9A35-62D51C8632E7}" type="slidenum">
              <a:rPr lang="en-US" smtClean="0"/>
              <a:t>‹#›</a:t>
            </a:fld>
            <a:endParaRPr lang="en-US"/>
          </a:p>
        </p:txBody>
      </p:sp>
    </p:spTree>
    <p:extLst>
      <p:ext uri="{BB962C8B-B14F-4D97-AF65-F5344CB8AC3E}">
        <p14:creationId xmlns:p14="http://schemas.microsoft.com/office/powerpoint/2010/main" val="2008249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5FC13-5035-D54C-88D3-B5FD8BD03CEF}" type="datetimeFigureOut">
              <a:rPr lang="en-US" smtClean="0"/>
              <a:t>7/21/2021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3D2A7-E2D7-FE40-8503-712A6D0D647D}" type="slidenum">
              <a:rPr lang="en-US" smtClean="0"/>
              <a:t>‹#›</a:t>
            </a:fld>
            <a:endParaRPr lang="en-US"/>
          </a:p>
        </p:txBody>
      </p:sp>
    </p:spTree>
    <p:extLst>
      <p:ext uri="{BB962C8B-B14F-4D97-AF65-F5344CB8AC3E}">
        <p14:creationId xmlns:p14="http://schemas.microsoft.com/office/powerpoint/2010/main" val="3432223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207"/>
          </a:xfrm>
          <a:prstGeom prst="rect">
            <a:avLst/>
          </a:prstGeom>
        </p:spPr>
      </p:pic>
      <p:pic>
        <p:nvPicPr>
          <p:cNvPr id="8" name="Picture 7" descr="DCED_Vert_2C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300" y="1561475"/>
            <a:ext cx="1643348" cy="1079916"/>
          </a:xfrm>
          <a:prstGeom prst="rect">
            <a:avLst/>
          </a:prstGeom>
        </p:spPr>
      </p:pic>
      <p:sp>
        <p:nvSpPr>
          <p:cNvPr id="5" name="TextBox 4"/>
          <p:cNvSpPr txBox="1"/>
          <p:nvPr userDrawn="1"/>
        </p:nvSpPr>
        <p:spPr>
          <a:xfrm>
            <a:off x="762000" y="802640"/>
            <a:ext cx="2346960" cy="369332"/>
          </a:xfrm>
          <a:prstGeom prst="rect">
            <a:avLst/>
          </a:prstGeom>
          <a:noFill/>
        </p:spPr>
        <p:txBody>
          <a:bodyPr wrap="square" rtlCol="0">
            <a:spAutoFit/>
          </a:bodyPr>
          <a:lstStyle/>
          <a:p>
            <a:endParaRPr lang="en-US" dirty="0"/>
          </a:p>
        </p:txBody>
      </p:sp>
      <p:sp>
        <p:nvSpPr>
          <p:cNvPr id="9" name="Title 1"/>
          <p:cNvSpPr>
            <a:spLocks noGrp="1"/>
          </p:cNvSpPr>
          <p:nvPr>
            <p:ph type="ctrTitle" hasCustomPrompt="1"/>
          </p:nvPr>
        </p:nvSpPr>
        <p:spPr>
          <a:xfrm>
            <a:off x="685800" y="2868930"/>
            <a:ext cx="7772400" cy="2030095"/>
          </a:xfrm>
        </p:spPr>
        <p:txBody>
          <a:bodyPr anchor="t" anchorCtr="0">
            <a:noAutofit/>
          </a:bodyPr>
          <a:lstStyle>
            <a:lvl1pPr algn="ctr">
              <a:defRPr sz="2800" b="0" i="0" cap="all" baseline="0">
                <a:solidFill>
                  <a:schemeClr val="bg1"/>
                </a:solidFill>
                <a:latin typeface="Arial" panose="020B0604020202020204" pitchFamily="34" charset="0"/>
                <a:cs typeface="Arial" panose="020B0604020202020204" pitchFamily="34" charset="0"/>
              </a:defRPr>
            </a:lvl1pPr>
          </a:lstStyle>
          <a:p>
            <a:r>
              <a:rPr lang="en-US" sz="3200" dirty="0">
                <a:solidFill>
                  <a:srgbClr val="FFFFFF"/>
                </a:solidFill>
              </a:rPr>
              <a:t>TITLE OF PRESENTATION HERE</a:t>
            </a:r>
          </a:p>
        </p:txBody>
      </p:sp>
      <p:sp>
        <p:nvSpPr>
          <p:cNvPr id="10" name="Text Placeholder 24"/>
          <p:cNvSpPr>
            <a:spLocks noGrp="1"/>
          </p:cNvSpPr>
          <p:nvPr>
            <p:ph type="body" sz="quarter" idx="11" hasCustomPrompt="1"/>
          </p:nvPr>
        </p:nvSpPr>
        <p:spPr>
          <a:xfrm>
            <a:off x="5539104" y="6022649"/>
            <a:ext cx="3371851" cy="675332"/>
          </a:xfrm>
        </p:spPr>
        <p:txBody>
          <a:bodyPr>
            <a:normAutofit/>
          </a:bodyPr>
          <a:lstStyle>
            <a:lvl1pPr marL="0" indent="0" algn="r">
              <a:buNone/>
              <a:defRPr sz="1600" baseline="0">
                <a:solidFill>
                  <a:schemeClr val="bg1"/>
                </a:solidFill>
                <a:latin typeface="Arial" panose="020B0604020202020204" pitchFamily="34" charset="0"/>
                <a:cs typeface="Arial" panose="020B0604020202020204" pitchFamily="34" charset="0"/>
              </a:defRPr>
            </a:lvl1pPr>
          </a:lstStyle>
          <a:p>
            <a:pPr lvl="0"/>
            <a:r>
              <a:rPr lang="en-US" dirty="0"/>
              <a:t>Name, Title</a:t>
            </a:r>
            <a:br>
              <a:rPr lang="en-US" dirty="0"/>
            </a:br>
            <a:r>
              <a:rPr lang="en-US" dirty="0"/>
              <a:t>Office</a:t>
            </a:r>
          </a:p>
        </p:txBody>
      </p:sp>
      <p:sp>
        <p:nvSpPr>
          <p:cNvPr id="11" name="Text Placeholder 26"/>
          <p:cNvSpPr>
            <a:spLocks noGrp="1"/>
          </p:cNvSpPr>
          <p:nvPr>
            <p:ph type="body" sz="quarter" idx="12" hasCustomPrompt="1"/>
          </p:nvPr>
        </p:nvSpPr>
        <p:spPr>
          <a:xfrm>
            <a:off x="228601" y="6022649"/>
            <a:ext cx="2423159" cy="661987"/>
          </a:xfr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Month 22, 2016</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Location Here</a:t>
            </a:r>
          </a:p>
        </p:txBody>
      </p:sp>
    </p:spTree>
    <p:extLst>
      <p:ext uri="{BB962C8B-B14F-4D97-AF65-F5344CB8AC3E}">
        <p14:creationId xmlns:p14="http://schemas.microsoft.com/office/powerpoint/2010/main" val="265086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ergy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0A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a:t>Divider Slide</a:t>
            </a:r>
            <a:br>
              <a:rPr lang="en-US" dirty="0"/>
            </a:br>
            <a:r>
              <a:rPr lang="en-US" dirty="0"/>
              <a:t>insert title</a:t>
            </a:r>
          </a:p>
        </p:txBody>
      </p:sp>
    </p:spTree>
    <p:extLst>
      <p:ext uri="{BB962C8B-B14F-4D97-AF65-F5344CB8AC3E}">
        <p14:creationId xmlns:p14="http://schemas.microsoft.com/office/powerpoint/2010/main" val="87043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feSciences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4298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a:t>Divider Slide</a:t>
            </a:r>
            <a:br>
              <a:rPr lang="en-US" dirty="0"/>
            </a:br>
            <a:r>
              <a:rPr lang="en-US" dirty="0"/>
              <a:t>insert title</a:t>
            </a:r>
          </a:p>
        </p:txBody>
      </p:sp>
    </p:spTree>
    <p:extLst>
      <p:ext uri="{BB962C8B-B14F-4D97-AF65-F5344CB8AC3E}">
        <p14:creationId xmlns:p14="http://schemas.microsoft.com/office/powerpoint/2010/main" val="423416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a:t>PHOTOGRAPHIC Divider Slide</a:t>
            </a:r>
            <a:br>
              <a:rPr lang="en-US" dirty="0"/>
            </a:br>
            <a:r>
              <a:rPr lang="en-US" dirty="0"/>
              <a:t>insert title OR STATISTIC</a:t>
            </a:r>
          </a:p>
        </p:txBody>
      </p:sp>
    </p:spTree>
    <p:extLst>
      <p:ext uri="{BB962C8B-B14F-4D97-AF65-F5344CB8AC3E}">
        <p14:creationId xmlns:p14="http://schemas.microsoft.com/office/powerpoint/2010/main" val="227454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a:t>PHOTOGRAPHIC Divider Slide</a:t>
            </a:r>
            <a:br>
              <a:rPr lang="en-US" dirty="0"/>
            </a:br>
            <a:r>
              <a:rPr lang="en-US" dirty="0"/>
              <a:t>insert title OR STATISTIC</a:t>
            </a:r>
          </a:p>
        </p:txBody>
      </p:sp>
    </p:spTree>
    <p:extLst>
      <p:ext uri="{BB962C8B-B14F-4D97-AF65-F5344CB8AC3E}">
        <p14:creationId xmlns:p14="http://schemas.microsoft.com/office/powerpoint/2010/main" val="143756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graphic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a:t>PHOTOGRAPHIC Divider Slide</a:t>
            </a:r>
            <a:br>
              <a:rPr lang="en-US" dirty="0"/>
            </a:br>
            <a:r>
              <a:rPr lang="en-US" dirty="0"/>
              <a:t>insert title OR STATISTIC</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
            <a:ext cx="9144000" cy="6847840"/>
          </a:xfrm>
          <a:prstGeom prst="rect">
            <a:avLst/>
          </a:prstGeom>
        </p:spPr>
      </p:pic>
    </p:spTree>
    <p:extLst>
      <p:ext uri="{BB962C8B-B14F-4D97-AF65-F5344CB8AC3E}">
        <p14:creationId xmlns:p14="http://schemas.microsoft.com/office/powerpoint/2010/main" val="2303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a:t>PHOTOGRAPHIC Divider Slide</a:t>
            </a:r>
            <a:br>
              <a:rPr lang="en-US" dirty="0"/>
            </a:br>
            <a:r>
              <a:rPr lang="en-US" dirty="0"/>
              <a:t>insert title OR STATISTIC</a:t>
            </a:r>
          </a:p>
        </p:txBody>
      </p:sp>
    </p:spTree>
    <p:extLst>
      <p:ext uri="{BB962C8B-B14F-4D97-AF65-F5344CB8AC3E}">
        <p14:creationId xmlns:p14="http://schemas.microsoft.com/office/powerpoint/2010/main" val="289270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hotographic 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10925" y="401320"/>
            <a:ext cx="77724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dirty="0"/>
              <a:t>PHOTOGRAPHIC Divider Slide</a:t>
            </a:r>
            <a:br>
              <a:rPr lang="en-US" dirty="0"/>
            </a:br>
            <a:r>
              <a:rPr lang="en-US" dirty="0"/>
              <a:t>insert title OR STATISTIC</a:t>
            </a:r>
          </a:p>
        </p:txBody>
      </p:sp>
    </p:spTree>
    <p:extLst>
      <p:ext uri="{BB962C8B-B14F-4D97-AF65-F5344CB8AC3E}">
        <p14:creationId xmlns:p14="http://schemas.microsoft.com/office/powerpoint/2010/main" val="243056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Content Page">
    <p:spTree>
      <p:nvGrpSpPr>
        <p:cNvPr id="1" name=""/>
        <p:cNvGrpSpPr/>
        <p:nvPr/>
      </p:nvGrpSpPr>
      <p:grpSpPr>
        <a:xfrm>
          <a:off x="0" y="0"/>
          <a:ext cx="0" cy="0"/>
          <a:chOff x="0" y="0"/>
          <a:chExt cx="0" cy="0"/>
        </a:xfrm>
      </p:grpSpPr>
      <p:pic>
        <p:nvPicPr>
          <p:cNvPr id="8" name="Picture 7"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2"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a:t>Slide Title Here</a:t>
            </a:r>
          </a:p>
        </p:txBody>
      </p:sp>
      <p:sp>
        <p:nvSpPr>
          <p:cNvPr id="6"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4" name="Text Placeholder 3"/>
          <p:cNvSpPr>
            <a:spLocks noGrp="1"/>
          </p:cNvSpPr>
          <p:nvPr>
            <p:ph type="body" sz="quarter" idx="15"/>
          </p:nvPr>
        </p:nvSpPr>
        <p:spPr>
          <a:xfrm>
            <a:off x="347663" y="1534161"/>
            <a:ext cx="8483600"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6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pic>
        <p:nvPicPr>
          <p:cNvPr id="9" name="Picture 8"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11"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a:t>Slide Title Here</a:t>
            </a:r>
          </a:p>
        </p:txBody>
      </p:sp>
      <p:sp>
        <p:nvSpPr>
          <p:cNvPr id="12"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13" name="Text Placeholder 3"/>
          <p:cNvSpPr>
            <a:spLocks noGrp="1"/>
          </p:cNvSpPr>
          <p:nvPr>
            <p:ph type="body" sz="quarter" idx="15"/>
          </p:nvPr>
        </p:nvSpPr>
        <p:spPr>
          <a:xfrm>
            <a:off x="347663" y="1534161"/>
            <a:ext cx="8483600" cy="4576128"/>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02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207"/>
          </a:xfrm>
          <a:prstGeom prst="rect">
            <a:avLst/>
          </a:prstGeom>
        </p:spPr>
      </p:pic>
      <p:sp>
        <p:nvSpPr>
          <p:cNvPr id="5" name="TextBox 4"/>
          <p:cNvSpPr txBox="1"/>
          <p:nvPr userDrawn="1"/>
        </p:nvSpPr>
        <p:spPr>
          <a:xfrm>
            <a:off x="762000" y="802640"/>
            <a:ext cx="2346960" cy="369332"/>
          </a:xfrm>
          <a:prstGeom prst="rect">
            <a:avLst/>
          </a:prstGeom>
          <a:noFill/>
        </p:spPr>
        <p:txBody>
          <a:bodyPr wrap="square" rtlCol="0">
            <a:spAutoFit/>
          </a:bodyPr>
          <a:lstStyle/>
          <a:p>
            <a:endParaRPr lang="en-US" dirty="0"/>
          </a:p>
        </p:txBody>
      </p:sp>
      <p:sp>
        <p:nvSpPr>
          <p:cNvPr id="9" name="Title 1"/>
          <p:cNvSpPr>
            <a:spLocks noGrp="1"/>
          </p:cNvSpPr>
          <p:nvPr>
            <p:ph type="ctrTitle" hasCustomPrompt="1"/>
          </p:nvPr>
        </p:nvSpPr>
        <p:spPr>
          <a:xfrm>
            <a:off x="685800" y="2868930"/>
            <a:ext cx="7772400" cy="2030095"/>
          </a:xfrm>
        </p:spPr>
        <p:txBody>
          <a:bodyPr anchor="t" anchorCtr="0">
            <a:noAutofit/>
          </a:bodyPr>
          <a:lstStyle>
            <a:lvl1pPr algn="ctr">
              <a:defRPr sz="2500" b="0" i="0" cap="none" baseline="0">
                <a:solidFill>
                  <a:schemeClr val="bg1"/>
                </a:solidFill>
                <a:latin typeface="Arial" panose="020B0604020202020204" pitchFamily="34" charset="0"/>
                <a:cs typeface="Arial" panose="020B0604020202020204" pitchFamily="34" charset="0"/>
              </a:defRPr>
            </a:lvl1pPr>
          </a:lstStyle>
          <a:p>
            <a:r>
              <a:rPr lang="en-US" sz="3200" dirty="0">
                <a:solidFill>
                  <a:srgbClr val="FFFFFF"/>
                </a:solidFill>
              </a:rPr>
              <a:t>Presenter Name, Title</a:t>
            </a:r>
            <a:br>
              <a:rPr lang="en-US" sz="3200" dirty="0">
                <a:solidFill>
                  <a:srgbClr val="FFFFFF"/>
                </a:solidFill>
              </a:rPr>
            </a:br>
            <a:r>
              <a:rPr lang="en-US" sz="3200" dirty="0">
                <a:solidFill>
                  <a:srgbClr val="FFFFFF"/>
                </a:solidFill>
              </a:rPr>
              <a:t>Office Name</a:t>
            </a:r>
          </a:p>
        </p:txBody>
      </p:sp>
      <p:sp>
        <p:nvSpPr>
          <p:cNvPr id="11" name="Text Placeholder 26"/>
          <p:cNvSpPr>
            <a:spLocks noGrp="1"/>
          </p:cNvSpPr>
          <p:nvPr>
            <p:ph type="body" sz="quarter" idx="12" hasCustomPrompt="1"/>
          </p:nvPr>
        </p:nvSpPr>
        <p:spPr>
          <a:xfrm>
            <a:off x="96521" y="5882641"/>
            <a:ext cx="2423159" cy="360677"/>
          </a:xfrm>
        </p:spPr>
        <p:txBody>
          <a:bodyPr>
            <a:normAutofit/>
          </a:bodyPr>
          <a:lstStyle>
            <a:lvl1pPr marL="0" indent="0">
              <a:buNone/>
              <a:defRPr sz="1400" b="0">
                <a:solidFill>
                  <a:schemeClr val="bg1"/>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Phone Number</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46255"/>
            <a:ext cx="1666240" cy="281343"/>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3367" y="6192518"/>
            <a:ext cx="2098553" cy="531877"/>
          </a:xfrm>
          <a:prstGeom prst="rect">
            <a:avLst/>
          </a:prstGeom>
        </p:spPr>
      </p:pic>
      <p:sp>
        <p:nvSpPr>
          <p:cNvPr id="12" name="Text Placeholder 26"/>
          <p:cNvSpPr>
            <a:spLocks noGrp="1"/>
          </p:cNvSpPr>
          <p:nvPr>
            <p:ph type="body" sz="quarter" idx="13" hasCustomPrompt="1"/>
          </p:nvPr>
        </p:nvSpPr>
        <p:spPr>
          <a:xfrm>
            <a:off x="106681" y="6187441"/>
            <a:ext cx="2423159" cy="360677"/>
          </a:xfrm>
        </p:spPr>
        <p:txBody>
          <a:bodyPr>
            <a:normAutofit/>
          </a:bodyPr>
          <a:lstStyle>
            <a:lvl1pPr marL="0" indent="0">
              <a:buNone/>
              <a:defRPr sz="1400" b="0">
                <a:solidFill>
                  <a:schemeClr val="bg1"/>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email@pa.gov</a:t>
            </a:r>
          </a:p>
        </p:txBody>
      </p:sp>
      <p:sp>
        <p:nvSpPr>
          <p:cNvPr id="13" name="Text Placeholder 26"/>
          <p:cNvSpPr>
            <a:spLocks noGrp="1"/>
          </p:cNvSpPr>
          <p:nvPr>
            <p:ph type="body" sz="quarter" idx="14" hasCustomPrompt="1"/>
          </p:nvPr>
        </p:nvSpPr>
        <p:spPr>
          <a:xfrm>
            <a:off x="106681" y="6502401"/>
            <a:ext cx="2423159" cy="360677"/>
          </a:xfrm>
        </p:spPr>
        <p:txBody>
          <a:bodyPr>
            <a:normAutofit/>
          </a:bodyPr>
          <a:lstStyle>
            <a:lvl1pPr marL="0" indent="0">
              <a:buNone/>
              <a:defRPr sz="1400" b="1">
                <a:solidFill>
                  <a:schemeClr val="bg1"/>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dced.pa.gov</a:t>
            </a:r>
          </a:p>
        </p:txBody>
      </p:sp>
    </p:spTree>
    <p:extLst>
      <p:ext uri="{BB962C8B-B14F-4D97-AF65-F5344CB8AC3E}">
        <p14:creationId xmlns:p14="http://schemas.microsoft.com/office/powerpoint/2010/main" val="382091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19"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a:t>Slide Title Here</a:t>
            </a:r>
          </a:p>
        </p:txBody>
      </p:sp>
      <p:sp>
        <p:nvSpPr>
          <p:cNvPr id="20"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23" name="Text Placeholder 3"/>
          <p:cNvSpPr>
            <a:spLocks noGrp="1"/>
          </p:cNvSpPr>
          <p:nvPr>
            <p:ph type="body" sz="quarter" idx="15"/>
          </p:nvPr>
        </p:nvSpPr>
        <p:spPr>
          <a:xfrm>
            <a:off x="347663" y="1534161"/>
            <a:ext cx="3838257"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p:cNvSpPr>
            <a:spLocks noGrp="1"/>
          </p:cNvSpPr>
          <p:nvPr>
            <p:ph type="body" sz="quarter" idx="16"/>
          </p:nvPr>
        </p:nvSpPr>
        <p:spPr>
          <a:xfrm>
            <a:off x="4632960" y="1544322"/>
            <a:ext cx="3838257"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27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pic>
        <p:nvPicPr>
          <p:cNvPr id="10" name="Picture 9"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9144000" cy="6332220"/>
          </a:xfrm>
          <a:prstGeom prst="rect">
            <a:avLst/>
          </a:prstGeom>
        </p:spPr>
      </p:pic>
      <p:sp>
        <p:nvSpPr>
          <p:cNvPr id="12" name="Title 1"/>
          <p:cNvSpPr>
            <a:spLocks noGrp="1"/>
          </p:cNvSpPr>
          <p:nvPr>
            <p:ph type="title" hasCustomPrompt="1"/>
          </p:nvPr>
        </p:nvSpPr>
        <p:spPr>
          <a:xfrm>
            <a:off x="347132" y="894080"/>
            <a:ext cx="6747935"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dirty="0"/>
              <a:t>Slide Title Here</a:t>
            </a:r>
          </a:p>
        </p:txBody>
      </p:sp>
      <p:sp>
        <p:nvSpPr>
          <p:cNvPr id="13" name="Slide Number Placeholder 5"/>
          <p:cNvSpPr>
            <a:spLocks noGrp="1"/>
          </p:cNvSpPr>
          <p:nvPr>
            <p:ph type="sldNum" sz="quarter" idx="12"/>
          </p:nvPr>
        </p:nvSpPr>
        <p:spPr>
          <a:xfrm>
            <a:off x="8373533" y="6110807"/>
            <a:ext cx="457206"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
        <p:nvSpPr>
          <p:cNvPr id="14" name="Text Placeholder 3"/>
          <p:cNvSpPr>
            <a:spLocks noGrp="1"/>
          </p:cNvSpPr>
          <p:nvPr>
            <p:ph type="body" sz="quarter" idx="15"/>
          </p:nvPr>
        </p:nvSpPr>
        <p:spPr>
          <a:xfrm>
            <a:off x="1158239" y="1534161"/>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p:txBody>
      </p:sp>
      <p:grpSp>
        <p:nvGrpSpPr>
          <p:cNvPr id="17" name="Group 16"/>
          <p:cNvGrpSpPr/>
          <p:nvPr userDrawn="1"/>
        </p:nvGrpSpPr>
        <p:grpSpPr>
          <a:xfrm>
            <a:off x="373428" y="1600200"/>
            <a:ext cx="685800" cy="457200"/>
            <a:chOff x="688388" y="1828800"/>
            <a:chExt cx="685800" cy="457200"/>
          </a:xfrm>
        </p:grpSpPr>
        <p:sp>
          <p:nvSpPr>
            <p:cNvPr id="18" name="Oval 17"/>
            <p:cNvSpPr/>
            <p:nvPr userDrawn="1"/>
          </p:nvSpPr>
          <p:spPr>
            <a:xfrm>
              <a:off x="802688" y="18288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688388" y="1872734"/>
              <a:ext cx="685800" cy="369332"/>
            </a:xfrm>
            <a:prstGeom prst="rect">
              <a:avLst/>
            </a:prstGeom>
            <a:noFill/>
          </p:spPr>
          <p:txBody>
            <a:bodyPr wrap="square" rtlCol="0">
              <a:spAutoFit/>
            </a:bodyPr>
            <a:lstStyle/>
            <a:p>
              <a:pPr algn="ctr"/>
              <a:r>
                <a:rPr lang="en-US" b="1" dirty="0">
                  <a:solidFill>
                    <a:schemeClr val="bg1"/>
                  </a:solidFill>
                  <a:latin typeface="Euphemia" panose="020B0503040102020104" pitchFamily="34" charset="0"/>
                </a:rPr>
                <a:t>1</a:t>
              </a:r>
            </a:p>
          </p:txBody>
        </p:sp>
      </p:grpSp>
      <p:grpSp>
        <p:nvGrpSpPr>
          <p:cNvPr id="20" name="Group 19"/>
          <p:cNvGrpSpPr/>
          <p:nvPr userDrawn="1"/>
        </p:nvGrpSpPr>
        <p:grpSpPr>
          <a:xfrm>
            <a:off x="376016" y="2895600"/>
            <a:ext cx="685800" cy="457200"/>
            <a:chOff x="690976" y="2971800"/>
            <a:chExt cx="685800" cy="457200"/>
          </a:xfrm>
        </p:grpSpPr>
        <p:sp>
          <p:nvSpPr>
            <p:cNvPr id="21" name="Oval 20"/>
            <p:cNvSpPr/>
            <p:nvPr userDrawn="1"/>
          </p:nvSpPr>
          <p:spPr>
            <a:xfrm>
              <a:off x="805276" y="29718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690976" y="3015734"/>
              <a:ext cx="685800" cy="369332"/>
            </a:xfrm>
            <a:prstGeom prst="rect">
              <a:avLst/>
            </a:prstGeom>
            <a:noFill/>
          </p:spPr>
          <p:txBody>
            <a:bodyPr wrap="square" rtlCol="0">
              <a:spAutoFit/>
            </a:bodyPr>
            <a:lstStyle/>
            <a:p>
              <a:pPr algn="ctr"/>
              <a:r>
                <a:rPr lang="en-US" b="1" dirty="0">
                  <a:solidFill>
                    <a:schemeClr val="bg1"/>
                  </a:solidFill>
                  <a:latin typeface="Euphemia" panose="020B0503040102020104" pitchFamily="34" charset="0"/>
                </a:rPr>
                <a:t>2</a:t>
              </a:r>
            </a:p>
          </p:txBody>
        </p:sp>
      </p:grpSp>
      <p:grpSp>
        <p:nvGrpSpPr>
          <p:cNvPr id="23" name="Group 22"/>
          <p:cNvGrpSpPr/>
          <p:nvPr userDrawn="1"/>
        </p:nvGrpSpPr>
        <p:grpSpPr>
          <a:xfrm>
            <a:off x="370840" y="4114800"/>
            <a:ext cx="685800" cy="457200"/>
            <a:chOff x="685800" y="4191000"/>
            <a:chExt cx="685800" cy="457200"/>
          </a:xfrm>
        </p:grpSpPr>
        <p:sp>
          <p:nvSpPr>
            <p:cNvPr id="24" name="Oval 23"/>
            <p:cNvSpPr/>
            <p:nvPr userDrawn="1"/>
          </p:nvSpPr>
          <p:spPr>
            <a:xfrm>
              <a:off x="800100" y="41910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685800" y="4234934"/>
              <a:ext cx="685800" cy="369332"/>
            </a:xfrm>
            <a:prstGeom prst="rect">
              <a:avLst/>
            </a:prstGeom>
            <a:noFill/>
          </p:spPr>
          <p:txBody>
            <a:bodyPr wrap="square" rtlCol="0">
              <a:spAutoFit/>
            </a:bodyPr>
            <a:lstStyle/>
            <a:p>
              <a:pPr algn="ctr"/>
              <a:r>
                <a:rPr lang="en-US" b="1" dirty="0">
                  <a:solidFill>
                    <a:schemeClr val="bg1"/>
                  </a:solidFill>
                  <a:latin typeface="Euphemia" panose="020B0503040102020104" pitchFamily="34" charset="0"/>
                </a:rPr>
                <a:t>3</a:t>
              </a:r>
            </a:p>
          </p:txBody>
        </p:sp>
      </p:grpSp>
      <p:grpSp>
        <p:nvGrpSpPr>
          <p:cNvPr id="26" name="Group 25"/>
          <p:cNvGrpSpPr/>
          <p:nvPr userDrawn="1"/>
        </p:nvGrpSpPr>
        <p:grpSpPr>
          <a:xfrm>
            <a:off x="370840" y="5410200"/>
            <a:ext cx="685800" cy="457200"/>
            <a:chOff x="685800" y="5410200"/>
            <a:chExt cx="685800" cy="457200"/>
          </a:xfrm>
        </p:grpSpPr>
        <p:sp>
          <p:nvSpPr>
            <p:cNvPr id="27" name="Oval 26"/>
            <p:cNvSpPr/>
            <p:nvPr userDrawn="1"/>
          </p:nvSpPr>
          <p:spPr>
            <a:xfrm>
              <a:off x="800100" y="54102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685800" y="5454134"/>
              <a:ext cx="685800" cy="369332"/>
            </a:xfrm>
            <a:prstGeom prst="rect">
              <a:avLst/>
            </a:prstGeom>
            <a:noFill/>
          </p:spPr>
          <p:txBody>
            <a:bodyPr wrap="square" rtlCol="0">
              <a:spAutoFit/>
            </a:bodyPr>
            <a:lstStyle/>
            <a:p>
              <a:pPr algn="ctr"/>
              <a:r>
                <a:rPr lang="en-US" b="1" dirty="0">
                  <a:solidFill>
                    <a:schemeClr val="bg1"/>
                  </a:solidFill>
                  <a:latin typeface="Euphemia" panose="020B0503040102020104" pitchFamily="34" charset="0"/>
                </a:rPr>
                <a:t>4</a:t>
              </a:r>
            </a:p>
          </p:txBody>
        </p:sp>
      </p:grpSp>
      <p:sp>
        <p:nvSpPr>
          <p:cNvPr id="29" name="Text Placeholder 3"/>
          <p:cNvSpPr>
            <a:spLocks noGrp="1"/>
          </p:cNvSpPr>
          <p:nvPr>
            <p:ph type="body" sz="quarter" idx="16"/>
          </p:nvPr>
        </p:nvSpPr>
        <p:spPr>
          <a:xfrm>
            <a:off x="1158239" y="2895601"/>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p:txBody>
      </p:sp>
      <p:sp>
        <p:nvSpPr>
          <p:cNvPr id="30" name="Text Placeholder 3"/>
          <p:cNvSpPr>
            <a:spLocks noGrp="1"/>
          </p:cNvSpPr>
          <p:nvPr>
            <p:ph type="body" sz="quarter" idx="17"/>
          </p:nvPr>
        </p:nvSpPr>
        <p:spPr>
          <a:xfrm>
            <a:off x="1158239" y="4058920"/>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p:txBody>
      </p:sp>
      <p:sp>
        <p:nvSpPr>
          <p:cNvPr id="31" name="Text Placeholder 3"/>
          <p:cNvSpPr>
            <a:spLocks noGrp="1"/>
          </p:cNvSpPr>
          <p:nvPr>
            <p:ph type="body" sz="quarter" idx="18"/>
          </p:nvPr>
        </p:nvSpPr>
        <p:spPr>
          <a:xfrm>
            <a:off x="1157716" y="5410200"/>
            <a:ext cx="7358063"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6959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CED Blue Divider Slide">
    <p:spTree>
      <p:nvGrpSpPr>
        <p:cNvPr id="1" name=""/>
        <p:cNvGrpSpPr/>
        <p:nvPr/>
      </p:nvGrpSpPr>
      <p:grpSpPr>
        <a:xfrm>
          <a:off x="0" y="0"/>
          <a:ext cx="0" cy="0"/>
          <a:chOff x="0" y="0"/>
          <a:chExt cx="0" cy="0"/>
        </a:xfrm>
      </p:grpSpPr>
      <p:pic>
        <p:nvPicPr>
          <p:cNvPr id="5" name="Picture 4"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207"/>
          </a:xfrm>
          <a:prstGeom prst="rect">
            <a:avLst/>
          </a:prstGeom>
        </p:spPr>
      </p:pic>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a:t>Divider Slide</a:t>
            </a:r>
            <a:br>
              <a:rPr lang="en-US" dirty="0"/>
            </a:br>
            <a:r>
              <a:rPr lang="en-US" dirty="0"/>
              <a:t>insert title</a:t>
            </a:r>
          </a:p>
        </p:txBody>
      </p:sp>
    </p:spTree>
    <p:extLst>
      <p:ext uri="{BB962C8B-B14F-4D97-AF65-F5344CB8AC3E}">
        <p14:creationId xmlns:p14="http://schemas.microsoft.com/office/powerpoint/2010/main" val="186667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ribiz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a:t>Divider Slide</a:t>
            </a:r>
            <a:br>
              <a:rPr lang="en-US" dirty="0"/>
            </a:br>
            <a:r>
              <a:rPr lang="en-US" dirty="0"/>
              <a:t>insert title</a:t>
            </a:r>
          </a:p>
        </p:txBody>
      </p:sp>
    </p:spTree>
    <p:extLst>
      <p:ext uri="{BB962C8B-B14F-4D97-AF65-F5344CB8AC3E}">
        <p14:creationId xmlns:p14="http://schemas.microsoft.com/office/powerpoint/2010/main" val="95758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nufacturing Divider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E352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8445" y="2616200"/>
            <a:ext cx="77724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dirty="0"/>
              <a:t>Divider Slide</a:t>
            </a:r>
            <a:br>
              <a:rPr lang="en-US" dirty="0"/>
            </a:br>
            <a:r>
              <a:rPr lang="en-US" dirty="0"/>
              <a:t>insert title</a:t>
            </a:r>
          </a:p>
        </p:txBody>
      </p:sp>
    </p:spTree>
    <p:extLst>
      <p:ext uri="{BB962C8B-B14F-4D97-AF65-F5344CB8AC3E}">
        <p14:creationId xmlns:p14="http://schemas.microsoft.com/office/powerpoint/2010/main" val="258452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dirty="0"/>
          </a:p>
        </p:txBody>
      </p:sp>
    </p:spTree>
    <p:extLst>
      <p:ext uri="{BB962C8B-B14F-4D97-AF65-F5344CB8AC3E}">
        <p14:creationId xmlns:p14="http://schemas.microsoft.com/office/powerpoint/2010/main" val="229762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6" r:id="rId4"/>
    <p:sldLayoutId id="2147483653" r:id="rId5"/>
    <p:sldLayoutId id="2147483654" r:id="rId6"/>
    <p:sldLayoutId id="2147483651"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 HMIS</a:t>
            </a:r>
            <a:br>
              <a:rPr lang="en-US" dirty="0"/>
            </a:br>
            <a:r>
              <a:rPr lang="en-US" dirty="0"/>
              <a:t>Privacy and Security training</a:t>
            </a:r>
          </a:p>
        </p:txBody>
      </p:sp>
      <p:sp>
        <p:nvSpPr>
          <p:cNvPr id="3" name="Text Placeholder 2"/>
          <p:cNvSpPr>
            <a:spLocks noGrp="1"/>
          </p:cNvSpPr>
          <p:nvPr>
            <p:ph type="body" sz="quarter" idx="11"/>
          </p:nvPr>
        </p:nvSpPr>
        <p:spPr/>
        <p:txBody>
          <a:bodyPr/>
          <a:lstStyle/>
          <a:p>
            <a:r>
              <a:rPr lang="en-US" dirty="0"/>
              <a:t>Antonio Diaz, PA HMIS Administrator, DCED</a:t>
            </a:r>
          </a:p>
        </p:txBody>
      </p:sp>
      <p:sp>
        <p:nvSpPr>
          <p:cNvPr id="4" name="Text Placeholder 3"/>
          <p:cNvSpPr>
            <a:spLocks noGrp="1"/>
          </p:cNvSpPr>
          <p:nvPr>
            <p:ph type="body" sz="quarter" idx="12"/>
          </p:nvPr>
        </p:nvSpPr>
        <p:spPr/>
        <p:txBody>
          <a:bodyPr/>
          <a:lstStyle/>
          <a:p>
            <a:r>
              <a:rPr lang="en-US" dirty="0"/>
              <a:t>July 20</a:t>
            </a:r>
            <a:r>
              <a:rPr lang="en-US" baseline="30000" dirty="0"/>
              <a:t>th</a:t>
            </a:r>
            <a:r>
              <a:rPr lang="en-US" dirty="0"/>
              <a:t>, 2021</a:t>
            </a:r>
          </a:p>
        </p:txBody>
      </p:sp>
    </p:spTree>
    <p:extLst>
      <p:ext uri="{BB962C8B-B14F-4D97-AF65-F5344CB8AC3E}">
        <p14:creationId xmlns:p14="http://schemas.microsoft.com/office/powerpoint/2010/main" val="278332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6DC2-9C95-4587-9CD1-C97FFF540DA9}"/>
              </a:ext>
            </a:extLst>
          </p:cNvPr>
          <p:cNvSpPr>
            <a:spLocks noGrp="1"/>
          </p:cNvSpPr>
          <p:nvPr>
            <p:ph type="title"/>
          </p:nvPr>
        </p:nvSpPr>
        <p:spPr/>
        <p:txBody>
          <a:bodyPr/>
          <a:lstStyle/>
          <a:p>
            <a:r>
              <a:rPr lang="en-US" dirty="0"/>
              <a:t>Data quality</a:t>
            </a:r>
          </a:p>
        </p:txBody>
      </p:sp>
      <p:sp>
        <p:nvSpPr>
          <p:cNvPr id="3" name="Slide Number Placeholder 2">
            <a:extLst>
              <a:ext uri="{FF2B5EF4-FFF2-40B4-BE49-F238E27FC236}">
                <a16:creationId xmlns:a16="http://schemas.microsoft.com/office/drawing/2014/main" id="{CB15C235-7796-4902-B885-B7CF6C2F3AF0}"/>
              </a:ext>
            </a:extLst>
          </p:cNvPr>
          <p:cNvSpPr>
            <a:spLocks noGrp="1"/>
          </p:cNvSpPr>
          <p:nvPr>
            <p:ph type="sldNum" sz="quarter" idx="12"/>
          </p:nvPr>
        </p:nvSpPr>
        <p:spPr/>
        <p:txBody>
          <a:bodyPr/>
          <a:lstStyle/>
          <a:p>
            <a:fld id="{365B981D-4030-6842-946E-1F7B39BFC8BB}" type="slidenum">
              <a:rPr lang="en-US" smtClean="0"/>
              <a:pPr/>
              <a:t>10</a:t>
            </a:fld>
            <a:endParaRPr lang="en-US" dirty="0"/>
          </a:p>
        </p:txBody>
      </p:sp>
      <p:sp>
        <p:nvSpPr>
          <p:cNvPr id="4" name="Text Placeholder 3">
            <a:extLst>
              <a:ext uri="{FF2B5EF4-FFF2-40B4-BE49-F238E27FC236}">
                <a16:creationId xmlns:a16="http://schemas.microsoft.com/office/drawing/2014/main" id="{745BF625-04C5-496C-BD94-AEB1BE192A8B}"/>
              </a:ext>
            </a:extLst>
          </p:cNvPr>
          <p:cNvSpPr>
            <a:spLocks noGrp="1"/>
          </p:cNvSpPr>
          <p:nvPr>
            <p:ph type="body" sz="quarter" idx="15"/>
          </p:nvPr>
        </p:nvSpPr>
        <p:spPr/>
        <p:txBody>
          <a:bodyPr/>
          <a:lstStyle/>
          <a:p>
            <a:r>
              <a:rPr lang="en-US" dirty="0"/>
              <a:t>PPI collected by a agency must be relevant to the purpose for which it is used and should be accurate, complete and timely. </a:t>
            </a:r>
          </a:p>
          <a:p>
            <a:endParaRPr lang="en-US" dirty="0"/>
          </a:p>
          <a:p>
            <a:r>
              <a:rPr lang="en-US" dirty="0"/>
              <a:t> HUD does not allow for any answers to be supplied by staff. All answers come from clients. </a:t>
            </a:r>
          </a:p>
          <a:p>
            <a:endParaRPr lang="en-US" dirty="0"/>
          </a:p>
        </p:txBody>
      </p:sp>
    </p:spTree>
    <p:extLst>
      <p:ext uri="{BB962C8B-B14F-4D97-AF65-F5344CB8AC3E}">
        <p14:creationId xmlns:p14="http://schemas.microsoft.com/office/powerpoint/2010/main" val="426477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70AD-EC53-41D7-B57F-66113FF4FA8B}"/>
              </a:ext>
            </a:extLst>
          </p:cNvPr>
          <p:cNvSpPr>
            <a:spLocks noGrp="1"/>
          </p:cNvSpPr>
          <p:nvPr>
            <p:ph type="title"/>
          </p:nvPr>
        </p:nvSpPr>
        <p:spPr/>
        <p:txBody>
          <a:bodyPr/>
          <a:lstStyle/>
          <a:p>
            <a:r>
              <a:rPr lang="en-US" dirty="0"/>
              <a:t>Purpose and use limitations</a:t>
            </a:r>
          </a:p>
        </p:txBody>
      </p:sp>
      <p:sp>
        <p:nvSpPr>
          <p:cNvPr id="3" name="Slide Number Placeholder 2">
            <a:extLst>
              <a:ext uri="{FF2B5EF4-FFF2-40B4-BE49-F238E27FC236}">
                <a16:creationId xmlns:a16="http://schemas.microsoft.com/office/drawing/2014/main" id="{DD5EE993-137B-42DD-A120-77890D5F6C31}"/>
              </a:ext>
            </a:extLst>
          </p:cNvPr>
          <p:cNvSpPr>
            <a:spLocks noGrp="1"/>
          </p:cNvSpPr>
          <p:nvPr>
            <p:ph type="sldNum" sz="quarter" idx="12"/>
          </p:nvPr>
        </p:nvSpPr>
        <p:spPr/>
        <p:txBody>
          <a:bodyPr/>
          <a:lstStyle/>
          <a:p>
            <a:fld id="{365B981D-4030-6842-946E-1F7B39BFC8BB}" type="slidenum">
              <a:rPr lang="en-US" smtClean="0"/>
              <a:pPr/>
              <a:t>11</a:t>
            </a:fld>
            <a:endParaRPr lang="en-US" dirty="0"/>
          </a:p>
        </p:txBody>
      </p:sp>
      <p:sp>
        <p:nvSpPr>
          <p:cNvPr id="4" name="Text Placeholder 3">
            <a:extLst>
              <a:ext uri="{FF2B5EF4-FFF2-40B4-BE49-F238E27FC236}">
                <a16:creationId xmlns:a16="http://schemas.microsoft.com/office/drawing/2014/main" id="{6CB916FF-7223-4C40-AE6A-8D09F5A9F135}"/>
              </a:ext>
            </a:extLst>
          </p:cNvPr>
          <p:cNvSpPr>
            <a:spLocks noGrp="1"/>
          </p:cNvSpPr>
          <p:nvPr>
            <p:ph type="body" sz="quarter" idx="15"/>
          </p:nvPr>
        </p:nvSpPr>
        <p:spPr/>
        <p:txBody>
          <a:bodyPr/>
          <a:lstStyle/>
          <a:p>
            <a:r>
              <a:rPr lang="en-US" dirty="0"/>
              <a:t>An agency must specify in its privacy notice the purpose for which it collects the PPI and must describe all uses and disclosures. </a:t>
            </a:r>
          </a:p>
          <a:p>
            <a:r>
              <a:rPr lang="en-US" dirty="0"/>
              <a:t>An agency may disclose PPI only if the use of disclosure is allowed by this standard and is described in its privacy notice</a:t>
            </a:r>
          </a:p>
          <a:p>
            <a:r>
              <a:rPr lang="en-US" dirty="0"/>
              <a:t>Uses and disclosures not specified in the privacy notice can be made only with the consent of the individual or when required by law. </a:t>
            </a:r>
          </a:p>
          <a:p>
            <a:endParaRPr lang="en-US" dirty="0"/>
          </a:p>
        </p:txBody>
      </p:sp>
    </p:spTree>
    <p:extLst>
      <p:ext uri="{BB962C8B-B14F-4D97-AF65-F5344CB8AC3E}">
        <p14:creationId xmlns:p14="http://schemas.microsoft.com/office/powerpoint/2010/main" val="92491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A256-E03B-4988-99FF-8999EF29BDE6}"/>
              </a:ext>
            </a:extLst>
          </p:cNvPr>
          <p:cNvSpPr>
            <a:spLocks noGrp="1"/>
          </p:cNvSpPr>
          <p:nvPr>
            <p:ph type="title"/>
          </p:nvPr>
        </p:nvSpPr>
        <p:spPr/>
        <p:txBody>
          <a:bodyPr/>
          <a:lstStyle/>
          <a:p>
            <a:r>
              <a:rPr lang="en-US" dirty="0"/>
              <a:t>openness</a:t>
            </a:r>
          </a:p>
        </p:txBody>
      </p:sp>
      <p:sp>
        <p:nvSpPr>
          <p:cNvPr id="3" name="Slide Number Placeholder 2">
            <a:extLst>
              <a:ext uri="{FF2B5EF4-FFF2-40B4-BE49-F238E27FC236}">
                <a16:creationId xmlns:a16="http://schemas.microsoft.com/office/drawing/2014/main" id="{1D9B1B15-4EDF-4156-BB9C-F83D08A21E74}"/>
              </a:ext>
            </a:extLst>
          </p:cNvPr>
          <p:cNvSpPr>
            <a:spLocks noGrp="1"/>
          </p:cNvSpPr>
          <p:nvPr>
            <p:ph type="sldNum" sz="quarter" idx="12"/>
          </p:nvPr>
        </p:nvSpPr>
        <p:spPr/>
        <p:txBody>
          <a:bodyPr/>
          <a:lstStyle/>
          <a:p>
            <a:fld id="{365B981D-4030-6842-946E-1F7B39BFC8BB}" type="slidenum">
              <a:rPr lang="en-US" smtClean="0"/>
              <a:pPr/>
              <a:t>12</a:t>
            </a:fld>
            <a:endParaRPr lang="en-US" dirty="0"/>
          </a:p>
        </p:txBody>
      </p:sp>
      <p:sp>
        <p:nvSpPr>
          <p:cNvPr id="4" name="Text Placeholder 3">
            <a:extLst>
              <a:ext uri="{FF2B5EF4-FFF2-40B4-BE49-F238E27FC236}">
                <a16:creationId xmlns:a16="http://schemas.microsoft.com/office/drawing/2014/main" id="{DA24A602-A0A1-4CD0-A342-69E85B19DBA8}"/>
              </a:ext>
            </a:extLst>
          </p:cNvPr>
          <p:cNvSpPr>
            <a:spLocks noGrp="1"/>
          </p:cNvSpPr>
          <p:nvPr>
            <p:ph type="body" sz="quarter" idx="15"/>
          </p:nvPr>
        </p:nvSpPr>
        <p:spPr/>
        <p:txBody>
          <a:bodyPr/>
          <a:lstStyle/>
          <a:p>
            <a:r>
              <a:rPr lang="en-US" dirty="0"/>
              <a:t>An agency must publish a privacy notice describing its policies and practices for the processing of PPI and provide a copy of its privacy notice to any individual upon request. </a:t>
            </a:r>
          </a:p>
          <a:p>
            <a:endParaRPr lang="en-US" dirty="0"/>
          </a:p>
          <a:p>
            <a:r>
              <a:rPr lang="en-US" dirty="0"/>
              <a:t>An agency must state in its privacy notice that the policy may be amended at any time and that amendments may affect information obtained by the agency before the date of the change.</a:t>
            </a:r>
          </a:p>
          <a:p>
            <a:endParaRPr lang="en-US" dirty="0"/>
          </a:p>
        </p:txBody>
      </p:sp>
    </p:spTree>
    <p:extLst>
      <p:ext uri="{BB962C8B-B14F-4D97-AF65-F5344CB8AC3E}">
        <p14:creationId xmlns:p14="http://schemas.microsoft.com/office/powerpoint/2010/main" val="156967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067B-D7E3-46E0-B796-CC95E69E2EBE}"/>
              </a:ext>
            </a:extLst>
          </p:cNvPr>
          <p:cNvSpPr>
            <a:spLocks noGrp="1"/>
          </p:cNvSpPr>
          <p:nvPr>
            <p:ph type="title"/>
          </p:nvPr>
        </p:nvSpPr>
        <p:spPr/>
        <p:txBody>
          <a:bodyPr/>
          <a:lstStyle/>
          <a:p>
            <a:r>
              <a:rPr lang="en-US" dirty="0"/>
              <a:t>Access and correction</a:t>
            </a:r>
          </a:p>
        </p:txBody>
      </p:sp>
      <p:sp>
        <p:nvSpPr>
          <p:cNvPr id="3" name="Slide Number Placeholder 2">
            <a:extLst>
              <a:ext uri="{FF2B5EF4-FFF2-40B4-BE49-F238E27FC236}">
                <a16:creationId xmlns:a16="http://schemas.microsoft.com/office/drawing/2014/main" id="{DC4CF575-C6BD-4F18-9C2C-DC1A60AB4529}"/>
              </a:ext>
            </a:extLst>
          </p:cNvPr>
          <p:cNvSpPr>
            <a:spLocks noGrp="1"/>
          </p:cNvSpPr>
          <p:nvPr>
            <p:ph type="sldNum" sz="quarter" idx="12"/>
          </p:nvPr>
        </p:nvSpPr>
        <p:spPr/>
        <p:txBody>
          <a:bodyPr/>
          <a:lstStyle/>
          <a:p>
            <a:fld id="{365B981D-4030-6842-946E-1F7B39BFC8BB}" type="slidenum">
              <a:rPr lang="en-US" smtClean="0"/>
              <a:pPr/>
              <a:t>13</a:t>
            </a:fld>
            <a:endParaRPr lang="en-US" dirty="0"/>
          </a:p>
        </p:txBody>
      </p:sp>
      <p:sp>
        <p:nvSpPr>
          <p:cNvPr id="4" name="Text Placeholder 3">
            <a:extLst>
              <a:ext uri="{FF2B5EF4-FFF2-40B4-BE49-F238E27FC236}">
                <a16:creationId xmlns:a16="http://schemas.microsoft.com/office/drawing/2014/main" id="{634870E5-EA54-452C-A2BF-CECB67725D3F}"/>
              </a:ext>
            </a:extLst>
          </p:cNvPr>
          <p:cNvSpPr>
            <a:spLocks noGrp="1"/>
          </p:cNvSpPr>
          <p:nvPr>
            <p:ph type="body" sz="quarter" idx="15"/>
          </p:nvPr>
        </p:nvSpPr>
        <p:spPr/>
        <p:txBody>
          <a:bodyPr/>
          <a:lstStyle/>
          <a:p>
            <a:r>
              <a:rPr lang="en-US" dirty="0"/>
              <a:t>In the interest of client access and full disclosure to their own personal protected information every agency must: </a:t>
            </a:r>
          </a:p>
          <a:p>
            <a:pPr marL="0" indent="0">
              <a:buNone/>
            </a:pPr>
            <a:endParaRPr lang="en-US" dirty="0"/>
          </a:p>
          <a:p>
            <a:r>
              <a:rPr lang="en-US" dirty="0"/>
              <a:t>Allow an individual to inspect and to have a copy of any personal protected information about the individual, this includes access to any electronic data entered in PA HMIS or hard copy files on the premises. </a:t>
            </a:r>
          </a:p>
          <a:p>
            <a:pPr marL="0" indent="0">
              <a:buNone/>
            </a:pPr>
            <a:endParaRPr lang="en-US" sz="2400" dirty="0"/>
          </a:p>
        </p:txBody>
      </p:sp>
    </p:spTree>
    <p:extLst>
      <p:ext uri="{BB962C8B-B14F-4D97-AF65-F5344CB8AC3E}">
        <p14:creationId xmlns:p14="http://schemas.microsoft.com/office/powerpoint/2010/main" val="48184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F69B-201C-43DD-ACF3-603B7DDF5738}"/>
              </a:ext>
            </a:extLst>
          </p:cNvPr>
          <p:cNvSpPr>
            <a:spLocks noGrp="1"/>
          </p:cNvSpPr>
          <p:nvPr>
            <p:ph type="title"/>
          </p:nvPr>
        </p:nvSpPr>
        <p:spPr/>
        <p:txBody>
          <a:bodyPr/>
          <a:lstStyle/>
          <a:p>
            <a:r>
              <a:rPr lang="en-US" dirty="0"/>
              <a:t>Access and correction</a:t>
            </a:r>
          </a:p>
        </p:txBody>
      </p:sp>
      <p:sp>
        <p:nvSpPr>
          <p:cNvPr id="3" name="Slide Number Placeholder 2">
            <a:extLst>
              <a:ext uri="{FF2B5EF4-FFF2-40B4-BE49-F238E27FC236}">
                <a16:creationId xmlns:a16="http://schemas.microsoft.com/office/drawing/2014/main" id="{C5ADC06D-30D3-42F0-BD71-C6BD2B5E5B20}"/>
              </a:ext>
            </a:extLst>
          </p:cNvPr>
          <p:cNvSpPr>
            <a:spLocks noGrp="1"/>
          </p:cNvSpPr>
          <p:nvPr>
            <p:ph type="sldNum" sz="quarter" idx="12"/>
          </p:nvPr>
        </p:nvSpPr>
        <p:spPr/>
        <p:txBody>
          <a:bodyPr/>
          <a:lstStyle/>
          <a:p>
            <a:fld id="{365B981D-4030-6842-946E-1F7B39BFC8BB}" type="slidenum">
              <a:rPr lang="en-US" smtClean="0"/>
              <a:pPr/>
              <a:t>14</a:t>
            </a:fld>
            <a:endParaRPr lang="en-US" dirty="0"/>
          </a:p>
        </p:txBody>
      </p:sp>
      <p:sp>
        <p:nvSpPr>
          <p:cNvPr id="4" name="Text Placeholder 3">
            <a:extLst>
              <a:ext uri="{FF2B5EF4-FFF2-40B4-BE49-F238E27FC236}">
                <a16:creationId xmlns:a16="http://schemas.microsoft.com/office/drawing/2014/main" id="{0888C1DE-6537-45E6-B0B4-D5D2F48095BF}"/>
              </a:ext>
            </a:extLst>
          </p:cNvPr>
          <p:cNvSpPr>
            <a:spLocks noGrp="1"/>
          </p:cNvSpPr>
          <p:nvPr>
            <p:ph type="body" sz="quarter" idx="15"/>
          </p:nvPr>
        </p:nvSpPr>
        <p:spPr/>
        <p:txBody>
          <a:bodyPr/>
          <a:lstStyle/>
          <a:p>
            <a:r>
              <a:rPr lang="en-US" dirty="0"/>
              <a:t>An agency must offer to explain any information that the individual may not understand. </a:t>
            </a:r>
          </a:p>
          <a:p>
            <a:pPr marL="0" indent="0">
              <a:buNone/>
            </a:pPr>
            <a:endParaRPr lang="en-US" dirty="0"/>
          </a:p>
          <a:p>
            <a:r>
              <a:rPr lang="en-US" dirty="0"/>
              <a:t>An agency must consider any request by an individual for correction of inaccurate or incomplete personal protected information pertaining to the individual. </a:t>
            </a:r>
          </a:p>
          <a:p>
            <a:endParaRPr lang="en-US" dirty="0"/>
          </a:p>
        </p:txBody>
      </p:sp>
    </p:spTree>
    <p:extLst>
      <p:ext uri="{BB962C8B-B14F-4D97-AF65-F5344CB8AC3E}">
        <p14:creationId xmlns:p14="http://schemas.microsoft.com/office/powerpoint/2010/main" val="311466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9760-F462-422B-98AE-514240FCAAFE}"/>
              </a:ext>
            </a:extLst>
          </p:cNvPr>
          <p:cNvSpPr>
            <a:spLocks noGrp="1"/>
          </p:cNvSpPr>
          <p:nvPr>
            <p:ph type="title"/>
          </p:nvPr>
        </p:nvSpPr>
        <p:spPr/>
        <p:txBody>
          <a:bodyPr/>
          <a:lstStyle/>
          <a:p>
            <a:r>
              <a:rPr lang="en-US" dirty="0"/>
              <a:t>accountability</a:t>
            </a:r>
          </a:p>
        </p:txBody>
      </p:sp>
      <p:sp>
        <p:nvSpPr>
          <p:cNvPr id="3" name="Slide Number Placeholder 2">
            <a:extLst>
              <a:ext uri="{FF2B5EF4-FFF2-40B4-BE49-F238E27FC236}">
                <a16:creationId xmlns:a16="http://schemas.microsoft.com/office/drawing/2014/main" id="{8B9738EC-D3B6-4465-9B5E-268182353C06}"/>
              </a:ext>
            </a:extLst>
          </p:cNvPr>
          <p:cNvSpPr>
            <a:spLocks noGrp="1"/>
          </p:cNvSpPr>
          <p:nvPr>
            <p:ph type="sldNum" sz="quarter" idx="12"/>
          </p:nvPr>
        </p:nvSpPr>
        <p:spPr/>
        <p:txBody>
          <a:bodyPr/>
          <a:lstStyle/>
          <a:p>
            <a:fld id="{365B981D-4030-6842-946E-1F7B39BFC8BB}" type="slidenum">
              <a:rPr lang="en-US" smtClean="0"/>
              <a:pPr/>
              <a:t>15</a:t>
            </a:fld>
            <a:endParaRPr lang="en-US" dirty="0"/>
          </a:p>
        </p:txBody>
      </p:sp>
      <p:sp>
        <p:nvSpPr>
          <p:cNvPr id="4" name="Text Placeholder 3">
            <a:extLst>
              <a:ext uri="{FF2B5EF4-FFF2-40B4-BE49-F238E27FC236}">
                <a16:creationId xmlns:a16="http://schemas.microsoft.com/office/drawing/2014/main" id="{5BFACAB5-F5EE-4321-BDB0-DBE3F4F650B3}"/>
              </a:ext>
            </a:extLst>
          </p:cNvPr>
          <p:cNvSpPr>
            <a:spLocks noGrp="1"/>
          </p:cNvSpPr>
          <p:nvPr>
            <p:ph type="body" sz="quarter" idx="15"/>
          </p:nvPr>
        </p:nvSpPr>
        <p:spPr>
          <a:xfrm>
            <a:off x="347663" y="1534161"/>
            <a:ext cx="8483600" cy="4765900"/>
          </a:xfrm>
        </p:spPr>
        <p:txBody>
          <a:bodyPr/>
          <a:lstStyle/>
          <a:p>
            <a:r>
              <a:rPr lang="en-US" dirty="0"/>
              <a:t>An agency must establish a procedure for accepting and considering questions or complaints about its privacy policies and practices. </a:t>
            </a:r>
          </a:p>
          <a:p>
            <a:r>
              <a:rPr lang="en-US" dirty="0"/>
              <a:t>An agency must require each member of its staff including employees, volunteers, affiliates, contractors, and associates to sign annually or otherwise a confidentiality agreement that acknowledges receipt of a copy of the policy notice and that pledges to comply with the privacy notice.  </a:t>
            </a:r>
          </a:p>
          <a:p>
            <a:endParaRPr lang="en-US" sz="2400" dirty="0"/>
          </a:p>
        </p:txBody>
      </p:sp>
    </p:spTree>
    <p:extLst>
      <p:ext uri="{BB962C8B-B14F-4D97-AF65-F5344CB8AC3E}">
        <p14:creationId xmlns:p14="http://schemas.microsoft.com/office/powerpoint/2010/main" val="21250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3BA-4CC2-4DC1-9A6A-1D49BFB58D47}"/>
              </a:ext>
            </a:extLst>
          </p:cNvPr>
          <p:cNvSpPr>
            <a:spLocks noGrp="1"/>
          </p:cNvSpPr>
          <p:nvPr>
            <p:ph type="title"/>
          </p:nvPr>
        </p:nvSpPr>
        <p:spPr/>
        <p:txBody>
          <a:bodyPr/>
          <a:lstStyle/>
          <a:p>
            <a:r>
              <a:rPr lang="en-US" dirty="0"/>
              <a:t>Accountability</a:t>
            </a:r>
          </a:p>
        </p:txBody>
      </p:sp>
      <p:sp>
        <p:nvSpPr>
          <p:cNvPr id="3" name="Slide Number Placeholder 2">
            <a:extLst>
              <a:ext uri="{FF2B5EF4-FFF2-40B4-BE49-F238E27FC236}">
                <a16:creationId xmlns:a16="http://schemas.microsoft.com/office/drawing/2014/main" id="{B8768A0E-D48C-41F8-8F3F-E1BFC2DB000D}"/>
              </a:ext>
            </a:extLst>
          </p:cNvPr>
          <p:cNvSpPr>
            <a:spLocks noGrp="1"/>
          </p:cNvSpPr>
          <p:nvPr>
            <p:ph type="sldNum" sz="quarter" idx="12"/>
          </p:nvPr>
        </p:nvSpPr>
        <p:spPr/>
        <p:txBody>
          <a:bodyPr/>
          <a:lstStyle/>
          <a:p>
            <a:fld id="{365B981D-4030-6842-946E-1F7B39BFC8BB}" type="slidenum">
              <a:rPr lang="en-US" smtClean="0"/>
              <a:pPr/>
              <a:t>16</a:t>
            </a:fld>
            <a:endParaRPr lang="en-US" dirty="0"/>
          </a:p>
        </p:txBody>
      </p:sp>
      <p:sp>
        <p:nvSpPr>
          <p:cNvPr id="4" name="Text Placeholder 3">
            <a:extLst>
              <a:ext uri="{FF2B5EF4-FFF2-40B4-BE49-F238E27FC236}">
                <a16:creationId xmlns:a16="http://schemas.microsoft.com/office/drawing/2014/main" id="{BDCF67B7-3F48-4466-B67B-CE3074706B8D}"/>
              </a:ext>
            </a:extLst>
          </p:cNvPr>
          <p:cNvSpPr>
            <a:spLocks noGrp="1"/>
          </p:cNvSpPr>
          <p:nvPr>
            <p:ph type="body" sz="quarter" idx="15"/>
          </p:nvPr>
        </p:nvSpPr>
        <p:spPr/>
        <p:txBody>
          <a:bodyPr/>
          <a:lstStyle/>
          <a:p>
            <a:r>
              <a:rPr lang="en-US" dirty="0"/>
              <a:t>In summary every agency that collects, uses, and shares PPI must have a published privacy notice and it must be maintained and made available to the general public and must also comply with other state, federal, and local confidentiality law. </a:t>
            </a:r>
          </a:p>
          <a:p>
            <a:pPr marL="0" indent="0">
              <a:buNone/>
            </a:pPr>
            <a:endParaRPr lang="en-US" sz="2400" dirty="0"/>
          </a:p>
        </p:txBody>
      </p:sp>
    </p:spTree>
    <p:extLst>
      <p:ext uri="{BB962C8B-B14F-4D97-AF65-F5344CB8AC3E}">
        <p14:creationId xmlns:p14="http://schemas.microsoft.com/office/powerpoint/2010/main" val="423043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DA34-F7FF-428E-805B-033BE7AE5B9C}"/>
              </a:ext>
            </a:extLst>
          </p:cNvPr>
          <p:cNvSpPr>
            <a:spLocks noGrp="1"/>
          </p:cNvSpPr>
          <p:nvPr>
            <p:ph type="title"/>
          </p:nvPr>
        </p:nvSpPr>
        <p:spPr/>
        <p:txBody>
          <a:bodyPr/>
          <a:lstStyle/>
          <a:p>
            <a:r>
              <a:rPr lang="en-US" dirty="0"/>
              <a:t>Accountability</a:t>
            </a:r>
          </a:p>
        </p:txBody>
      </p:sp>
      <p:sp>
        <p:nvSpPr>
          <p:cNvPr id="3" name="Slide Number Placeholder 2">
            <a:extLst>
              <a:ext uri="{FF2B5EF4-FFF2-40B4-BE49-F238E27FC236}">
                <a16:creationId xmlns:a16="http://schemas.microsoft.com/office/drawing/2014/main" id="{E66A7D8A-D848-4B86-9272-695F5BD168A9}"/>
              </a:ext>
            </a:extLst>
          </p:cNvPr>
          <p:cNvSpPr>
            <a:spLocks noGrp="1"/>
          </p:cNvSpPr>
          <p:nvPr>
            <p:ph type="sldNum" sz="quarter" idx="12"/>
          </p:nvPr>
        </p:nvSpPr>
        <p:spPr/>
        <p:txBody>
          <a:bodyPr/>
          <a:lstStyle/>
          <a:p>
            <a:fld id="{365B981D-4030-6842-946E-1F7B39BFC8BB}" type="slidenum">
              <a:rPr lang="en-US" smtClean="0"/>
              <a:pPr/>
              <a:t>17</a:t>
            </a:fld>
            <a:endParaRPr lang="en-US" dirty="0"/>
          </a:p>
        </p:txBody>
      </p:sp>
      <p:sp>
        <p:nvSpPr>
          <p:cNvPr id="4" name="Text Placeholder 3">
            <a:extLst>
              <a:ext uri="{FF2B5EF4-FFF2-40B4-BE49-F238E27FC236}">
                <a16:creationId xmlns:a16="http://schemas.microsoft.com/office/drawing/2014/main" id="{EB090AF6-90E5-4A62-B4F3-5B552B4C2834}"/>
              </a:ext>
            </a:extLst>
          </p:cNvPr>
          <p:cNvSpPr>
            <a:spLocks noGrp="1"/>
          </p:cNvSpPr>
          <p:nvPr>
            <p:ph type="body" sz="quarter" idx="15"/>
          </p:nvPr>
        </p:nvSpPr>
        <p:spPr/>
        <p:txBody>
          <a:bodyPr/>
          <a:lstStyle/>
          <a:p>
            <a:r>
              <a:rPr lang="en-US" dirty="0"/>
              <a:t>A privacy posting or consumer notice sign must be displayed at each intake desk or comparable location that explains the reason for the data collection. </a:t>
            </a:r>
          </a:p>
          <a:p>
            <a:pPr marL="0" indent="0">
              <a:buNone/>
            </a:pPr>
            <a:endParaRPr lang="en-US" dirty="0"/>
          </a:p>
          <a:p>
            <a:r>
              <a:rPr lang="en-US" dirty="0"/>
              <a:t>An agency must make available an agency’s privacy notice describing the privacy practices to all clients that request a copy. </a:t>
            </a:r>
          </a:p>
          <a:p>
            <a:endParaRPr lang="en-US" dirty="0"/>
          </a:p>
        </p:txBody>
      </p:sp>
    </p:spTree>
    <p:extLst>
      <p:ext uri="{BB962C8B-B14F-4D97-AF65-F5344CB8AC3E}">
        <p14:creationId xmlns:p14="http://schemas.microsoft.com/office/powerpoint/2010/main" val="39593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755E-D8BE-465C-A2D9-6ED33F5E4D17}"/>
              </a:ext>
            </a:extLst>
          </p:cNvPr>
          <p:cNvSpPr>
            <a:spLocks noGrp="1"/>
          </p:cNvSpPr>
          <p:nvPr>
            <p:ph type="title"/>
          </p:nvPr>
        </p:nvSpPr>
        <p:spPr/>
        <p:txBody>
          <a:bodyPr/>
          <a:lstStyle/>
          <a:p>
            <a:r>
              <a:rPr lang="en-US" dirty="0"/>
              <a:t>Security</a:t>
            </a:r>
          </a:p>
        </p:txBody>
      </p:sp>
      <p:sp>
        <p:nvSpPr>
          <p:cNvPr id="3" name="Slide Number Placeholder 2">
            <a:extLst>
              <a:ext uri="{FF2B5EF4-FFF2-40B4-BE49-F238E27FC236}">
                <a16:creationId xmlns:a16="http://schemas.microsoft.com/office/drawing/2014/main" id="{EB8DBBF6-92FE-44EB-9D28-BA515AA4F7A0}"/>
              </a:ext>
            </a:extLst>
          </p:cNvPr>
          <p:cNvSpPr>
            <a:spLocks noGrp="1"/>
          </p:cNvSpPr>
          <p:nvPr>
            <p:ph type="sldNum" sz="quarter" idx="12"/>
          </p:nvPr>
        </p:nvSpPr>
        <p:spPr/>
        <p:txBody>
          <a:bodyPr/>
          <a:lstStyle/>
          <a:p>
            <a:fld id="{365B981D-4030-6842-946E-1F7B39BFC8BB}" type="slidenum">
              <a:rPr lang="en-US" smtClean="0"/>
              <a:pPr/>
              <a:t>18</a:t>
            </a:fld>
            <a:endParaRPr lang="en-US" dirty="0"/>
          </a:p>
        </p:txBody>
      </p:sp>
      <p:sp>
        <p:nvSpPr>
          <p:cNvPr id="4" name="Text Placeholder 3">
            <a:extLst>
              <a:ext uri="{FF2B5EF4-FFF2-40B4-BE49-F238E27FC236}">
                <a16:creationId xmlns:a16="http://schemas.microsoft.com/office/drawing/2014/main" id="{33FA2D9C-D6A1-4D1E-9425-9AA67AF69B17}"/>
              </a:ext>
            </a:extLst>
          </p:cNvPr>
          <p:cNvSpPr>
            <a:spLocks noGrp="1"/>
          </p:cNvSpPr>
          <p:nvPr>
            <p:ph type="body" sz="quarter" idx="15"/>
          </p:nvPr>
        </p:nvSpPr>
        <p:spPr>
          <a:xfrm>
            <a:off x="347663" y="1534160"/>
            <a:ext cx="8483600" cy="4866639"/>
          </a:xfrm>
        </p:spPr>
        <p:txBody>
          <a:bodyPr/>
          <a:lstStyle/>
          <a:p>
            <a:r>
              <a:rPr lang="en-US" dirty="0"/>
              <a:t>Security is the means of ensuring that data is kept safe from corruption and that access to it is suitably controlled. Security is  about access to actual client data, whether that data is electronically stored, or paper based. </a:t>
            </a:r>
          </a:p>
          <a:p>
            <a:r>
              <a:rPr lang="en-US" dirty="0"/>
              <a:t>Security applies to everyone that uses personal data.</a:t>
            </a:r>
          </a:p>
          <a:p>
            <a:r>
              <a:rPr lang="en-US" dirty="0"/>
              <a:t>Security applies to all agencies and programs that record, use or process personal protected information commonly referred to as PPI within PA HMIS. </a:t>
            </a:r>
          </a:p>
          <a:p>
            <a:endParaRPr lang="en-US" sz="2400" dirty="0"/>
          </a:p>
        </p:txBody>
      </p:sp>
    </p:spTree>
    <p:extLst>
      <p:ext uri="{BB962C8B-B14F-4D97-AF65-F5344CB8AC3E}">
        <p14:creationId xmlns:p14="http://schemas.microsoft.com/office/powerpoint/2010/main" val="146356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B7E5-B04D-48F8-80AA-4EE6F7D2F455}"/>
              </a:ext>
            </a:extLst>
          </p:cNvPr>
          <p:cNvSpPr>
            <a:spLocks noGrp="1"/>
          </p:cNvSpPr>
          <p:nvPr>
            <p:ph type="title"/>
          </p:nvPr>
        </p:nvSpPr>
        <p:spPr/>
        <p:txBody>
          <a:bodyPr/>
          <a:lstStyle/>
          <a:p>
            <a:r>
              <a:rPr lang="en-US" dirty="0"/>
              <a:t>security</a:t>
            </a:r>
          </a:p>
        </p:txBody>
      </p:sp>
      <p:sp>
        <p:nvSpPr>
          <p:cNvPr id="3" name="Slide Number Placeholder 2">
            <a:extLst>
              <a:ext uri="{FF2B5EF4-FFF2-40B4-BE49-F238E27FC236}">
                <a16:creationId xmlns:a16="http://schemas.microsoft.com/office/drawing/2014/main" id="{4AC246C6-B651-41BA-AF71-A772C076B467}"/>
              </a:ext>
            </a:extLst>
          </p:cNvPr>
          <p:cNvSpPr>
            <a:spLocks noGrp="1"/>
          </p:cNvSpPr>
          <p:nvPr>
            <p:ph type="sldNum" sz="quarter" idx="12"/>
          </p:nvPr>
        </p:nvSpPr>
        <p:spPr/>
        <p:txBody>
          <a:bodyPr/>
          <a:lstStyle/>
          <a:p>
            <a:fld id="{365B981D-4030-6842-946E-1F7B39BFC8BB}" type="slidenum">
              <a:rPr lang="en-US" smtClean="0"/>
              <a:pPr/>
              <a:t>19</a:t>
            </a:fld>
            <a:endParaRPr lang="en-US" dirty="0"/>
          </a:p>
        </p:txBody>
      </p:sp>
      <p:sp>
        <p:nvSpPr>
          <p:cNvPr id="4" name="Text Placeholder 3">
            <a:extLst>
              <a:ext uri="{FF2B5EF4-FFF2-40B4-BE49-F238E27FC236}">
                <a16:creationId xmlns:a16="http://schemas.microsoft.com/office/drawing/2014/main" id="{91229D71-1654-43ED-927D-4CD7A2C27E3D}"/>
              </a:ext>
            </a:extLst>
          </p:cNvPr>
          <p:cNvSpPr>
            <a:spLocks noGrp="1"/>
          </p:cNvSpPr>
          <p:nvPr>
            <p:ph type="body" sz="quarter" idx="15"/>
          </p:nvPr>
        </p:nvSpPr>
        <p:spPr/>
        <p:txBody>
          <a:bodyPr/>
          <a:lstStyle/>
          <a:p>
            <a:r>
              <a:rPr lang="en-US" dirty="0"/>
              <a:t>Security Standards apply to: </a:t>
            </a:r>
          </a:p>
          <a:p>
            <a:endParaRPr lang="en-US" dirty="0"/>
          </a:p>
          <a:p>
            <a:r>
              <a:rPr lang="en-US" dirty="0"/>
              <a:t>Balance of State (West, East) and any other CoC using PA HMIS</a:t>
            </a:r>
          </a:p>
          <a:p>
            <a:endParaRPr lang="en-US" dirty="0"/>
          </a:p>
          <a:p>
            <a:r>
              <a:rPr lang="en-US" dirty="0"/>
              <a:t>Homeless Service Providers</a:t>
            </a:r>
          </a:p>
          <a:p>
            <a:endParaRPr lang="en-US" dirty="0"/>
          </a:p>
          <a:p>
            <a:r>
              <a:rPr lang="en-US" dirty="0"/>
              <a:t>PA HMIS Staff </a:t>
            </a:r>
          </a:p>
          <a:p>
            <a:endParaRPr lang="en-US" sz="2000" dirty="0"/>
          </a:p>
        </p:txBody>
      </p:sp>
    </p:spTree>
    <p:extLst>
      <p:ext uri="{BB962C8B-B14F-4D97-AF65-F5344CB8AC3E}">
        <p14:creationId xmlns:p14="http://schemas.microsoft.com/office/powerpoint/2010/main" val="388081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DDD2-0A22-40C6-A805-5F74ECE6FEE8}"/>
              </a:ext>
            </a:extLst>
          </p:cNvPr>
          <p:cNvSpPr>
            <a:spLocks noGrp="1"/>
          </p:cNvSpPr>
          <p:nvPr>
            <p:ph type="title"/>
          </p:nvPr>
        </p:nvSpPr>
        <p:spPr/>
        <p:txBody>
          <a:bodyPr/>
          <a:lstStyle/>
          <a:p>
            <a:r>
              <a:rPr lang="en-US" dirty="0"/>
              <a:t>privacy</a:t>
            </a:r>
          </a:p>
        </p:txBody>
      </p:sp>
      <p:sp>
        <p:nvSpPr>
          <p:cNvPr id="3" name="Slide Number Placeholder 2">
            <a:extLst>
              <a:ext uri="{FF2B5EF4-FFF2-40B4-BE49-F238E27FC236}">
                <a16:creationId xmlns:a16="http://schemas.microsoft.com/office/drawing/2014/main" id="{D87DB420-CDB0-48CC-A557-00EB75E0CB1E}"/>
              </a:ext>
            </a:extLst>
          </p:cNvPr>
          <p:cNvSpPr>
            <a:spLocks noGrp="1"/>
          </p:cNvSpPr>
          <p:nvPr>
            <p:ph type="sldNum" sz="quarter" idx="12"/>
          </p:nvPr>
        </p:nvSpPr>
        <p:spPr/>
        <p:txBody>
          <a:bodyPr/>
          <a:lstStyle/>
          <a:p>
            <a:fld id="{365B981D-4030-6842-946E-1F7B39BFC8BB}" type="slidenum">
              <a:rPr lang="en-US" smtClean="0"/>
              <a:pPr/>
              <a:t>2</a:t>
            </a:fld>
            <a:endParaRPr lang="en-US" dirty="0"/>
          </a:p>
        </p:txBody>
      </p:sp>
      <p:sp>
        <p:nvSpPr>
          <p:cNvPr id="4" name="Text Placeholder 3">
            <a:extLst>
              <a:ext uri="{FF2B5EF4-FFF2-40B4-BE49-F238E27FC236}">
                <a16:creationId xmlns:a16="http://schemas.microsoft.com/office/drawing/2014/main" id="{C8CC43ED-0756-47B2-9131-BDD0CA0F2A52}"/>
              </a:ext>
            </a:extLst>
          </p:cNvPr>
          <p:cNvSpPr>
            <a:spLocks noGrp="1"/>
          </p:cNvSpPr>
          <p:nvPr>
            <p:ph type="body" sz="quarter" idx="15"/>
          </p:nvPr>
        </p:nvSpPr>
        <p:spPr/>
        <p:txBody>
          <a:bodyPr/>
          <a:lstStyle/>
          <a:p>
            <a:r>
              <a:rPr lang="en-US" dirty="0"/>
              <a:t>Collecting and sharing participants personal information is often a necessary aspect of helping to resolve their housing  crisis. When you participate in PA HMIS you need to understand the responsibility to protect client information and be able to articulate those responsibilities to clients in a meaningful way.  </a:t>
            </a:r>
          </a:p>
          <a:p>
            <a:endParaRPr lang="en-US" dirty="0"/>
          </a:p>
        </p:txBody>
      </p:sp>
    </p:spTree>
    <p:extLst>
      <p:ext uri="{BB962C8B-B14F-4D97-AF65-F5344CB8AC3E}">
        <p14:creationId xmlns:p14="http://schemas.microsoft.com/office/powerpoint/2010/main" val="37556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3BED-8779-4A27-9C34-6CD01178888D}"/>
              </a:ext>
            </a:extLst>
          </p:cNvPr>
          <p:cNvSpPr>
            <a:spLocks noGrp="1"/>
          </p:cNvSpPr>
          <p:nvPr>
            <p:ph type="title"/>
          </p:nvPr>
        </p:nvSpPr>
        <p:spPr/>
        <p:txBody>
          <a:bodyPr/>
          <a:lstStyle/>
          <a:p>
            <a:r>
              <a:rPr lang="en-US" dirty="0"/>
              <a:t>security</a:t>
            </a:r>
          </a:p>
        </p:txBody>
      </p:sp>
      <p:sp>
        <p:nvSpPr>
          <p:cNvPr id="3" name="Slide Number Placeholder 2">
            <a:extLst>
              <a:ext uri="{FF2B5EF4-FFF2-40B4-BE49-F238E27FC236}">
                <a16:creationId xmlns:a16="http://schemas.microsoft.com/office/drawing/2014/main" id="{DC45AF30-168F-4903-A140-F8D6EEF06B17}"/>
              </a:ext>
            </a:extLst>
          </p:cNvPr>
          <p:cNvSpPr>
            <a:spLocks noGrp="1"/>
          </p:cNvSpPr>
          <p:nvPr>
            <p:ph type="sldNum" sz="quarter" idx="12"/>
          </p:nvPr>
        </p:nvSpPr>
        <p:spPr/>
        <p:txBody>
          <a:bodyPr/>
          <a:lstStyle/>
          <a:p>
            <a:fld id="{365B981D-4030-6842-946E-1F7B39BFC8BB}" type="slidenum">
              <a:rPr lang="en-US" smtClean="0"/>
              <a:pPr/>
              <a:t>20</a:t>
            </a:fld>
            <a:endParaRPr lang="en-US" dirty="0"/>
          </a:p>
        </p:txBody>
      </p:sp>
      <p:sp>
        <p:nvSpPr>
          <p:cNvPr id="4" name="Text Placeholder 3">
            <a:extLst>
              <a:ext uri="{FF2B5EF4-FFF2-40B4-BE49-F238E27FC236}">
                <a16:creationId xmlns:a16="http://schemas.microsoft.com/office/drawing/2014/main" id="{DB4361E5-8813-4D89-B4B6-E6739F68ADE1}"/>
              </a:ext>
            </a:extLst>
          </p:cNvPr>
          <p:cNvSpPr>
            <a:spLocks noGrp="1"/>
          </p:cNvSpPr>
          <p:nvPr>
            <p:ph type="body" sz="quarter" idx="15"/>
          </p:nvPr>
        </p:nvSpPr>
        <p:spPr>
          <a:xfrm>
            <a:off x="347663" y="1534161"/>
            <a:ext cx="8483600" cy="4804646"/>
          </a:xfrm>
        </p:spPr>
        <p:txBody>
          <a:bodyPr/>
          <a:lstStyle/>
          <a:p>
            <a:r>
              <a:rPr lang="en-US" dirty="0"/>
              <a:t>Any employees, volunteers, affiliates, contractors and associates who have access to the PA HMIS or it’s client information. This also means that any homeless services provider who does not receive HUD funding, such as a faith-based organization, city, state or county agency that is accessing the system or client data must adhere to the privacy and security requirements. </a:t>
            </a:r>
          </a:p>
          <a:p>
            <a:r>
              <a:rPr lang="en-US" dirty="0"/>
              <a:t>Security applies to all agencies and programs entering data into PA HMIS regardless of the funding source.  </a:t>
            </a:r>
          </a:p>
          <a:p>
            <a:endParaRPr lang="en-US" dirty="0"/>
          </a:p>
        </p:txBody>
      </p:sp>
    </p:spTree>
    <p:extLst>
      <p:ext uri="{BB962C8B-B14F-4D97-AF65-F5344CB8AC3E}">
        <p14:creationId xmlns:p14="http://schemas.microsoft.com/office/powerpoint/2010/main" val="270907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8F28-98F3-47D9-89B7-176F8839A593}"/>
              </a:ext>
            </a:extLst>
          </p:cNvPr>
          <p:cNvSpPr>
            <a:spLocks noGrp="1"/>
          </p:cNvSpPr>
          <p:nvPr>
            <p:ph type="title"/>
          </p:nvPr>
        </p:nvSpPr>
        <p:spPr/>
        <p:txBody>
          <a:bodyPr/>
          <a:lstStyle/>
          <a:p>
            <a:r>
              <a:rPr lang="en-US" dirty="0"/>
              <a:t>SECURITY</a:t>
            </a:r>
          </a:p>
        </p:txBody>
      </p:sp>
      <p:sp>
        <p:nvSpPr>
          <p:cNvPr id="3" name="Slide Number Placeholder 2">
            <a:extLst>
              <a:ext uri="{FF2B5EF4-FFF2-40B4-BE49-F238E27FC236}">
                <a16:creationId xmlns:a16="http://schemas.microsoft.com/office/drawing/2014/main" id="{359EDAE3-23D8-455B-947F-B3FA5A10C682}"/>
              </a:ext>
            </a:extLst>
          </p:cNvPr>
          <p:cNvSpPr>
            <a:spLocks noGrp="1"/>
          </p:cNvSpPr>
          <p:nvPr>
            <p:ph type="sldNum" sz="quarter" idx="12"/>
          </p:nvPr>
        </p:nvSpPr>
        <p:spPr/>
        <p:txBody>
          <a:bodyPr/>
          <a:lstStyle/>
          <a:p>
            <a:fld id="{365B981D-4030-6842-946E-1F7B39BFC8BB}" type="slidenum">
              <a:rPr lang="en-US" smtClean="0"/>
              <a:pPr/>
              <a:t>21</a:t>
            </a:fld>
            <a:endParaRPr lang="en-US" dirty="0"/>
          </a:p>
        </p:txBody>
      </p:sp>
      <p:sp>
        <p:nvSpPr>
          <p:cNvPr id="4" name="Text Placeholder 3">
            <a:extLst>
              <a:ext uri="{FF2B5EF4-FFF2-40B4-BE49-F238E27FC236}">
                <a16:creationId xmlns:a16="http://schemas.microsoft.com/office/drawing/2014/main" id="{73E04C77-0B8A-4E09-A538-73EF6F85FCFC}"/>
              </a:ext>
            </a:extLst>
          </p:cNvPr>
          <p:cNvSpPr>
            <a:spLocks noGrp="1"/>
          </p:cNvSpPr>
          <p:nvPr>
            <p:ph type="body" sz="quarter" idx="15"/>
          </p:nvPr>
        </p:nvSpPr>
        <p:spPr/>
        <p:txBody>
          <a:bodyPr/>
          <a:lstStyle/>
          <a:p>
            <a:r>
              <a:rPr lang="en-US" dirty="0"/>
              <a:t>Security has 3 categories</a:t>
            </a:r>
          </a:p>
          <a:p>
            <a:r>
              <a:rPr lang="en-US" dirty="0"/>
              <a:t>System Security</a:t>
            </a:r>
          </a:p>
          <a:p>
            <a:r>
              <a:rPr lang="en-US" dirty="0"/>
              <a:t>Software application security</a:t>
            </a:r>
          </a:p>
          <a:p>
            <a:r>
              <a:rPr lang="en-US" dirty="0"/>
              <a:t>Hard copy security</a:t>
            </a:r>
          </a:p>
          <a:p>
            <a:pPr marL="0" indent="0">
              <a:buNone/>
            </a:pPr>
            <a:r>
              <a:rPr lang="en-US" dirty="0"/>
              <a:t>Our vendor, DCED and agencies must apply system security provisions to all systems where personal protected information is stored, including but not limited to an agency’s networks, desktops, laptops, cell phones, tablet and/or portable devices, mainframes and servers. </a:t>
            </a:r>
          </a:p>
          <a:p>
            <a:endParaRPr lang="en-US" sz="2400" dirty="0"/>
          </a:p>
        </p:txBody>
      </p:sp>
    </p:spTree>
    <p:extLst>
      <p:ext uri="{BB962C8B-B14F-4D97-AF65-F5344CB8AC3E}">
        <p14:creationId xmlns:p14="http://schemas.microsoft.com/office/powerpoint/2010/main" val="1522986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5E79-BE88-4E5D-9DAD-DB06C1B1C070}"/>
              </a:ext>
            </a:extLst>
          </p:cNvPr>
          <p:cNvSpPr>
            <a:spLocks noGrp="1"/>
          </p:cNvSpPr>
          <p:nvPr>
            <p:ph type="title"/>
          </p:nvPr>
        </p:nvSpPr>
        <p:spPr/>
        <p:txBody>
          <a:bodyPr/>
          <a:lstStyle/>
          <a:p>
            <a:r>
              <a:rPr lang="en-US" dirty="0"/>
              <a:t>System security</a:t>
            </a:r>
          </a:p>
        </p:txBody>
      </p:sp>
      <p:sp>
        <p:nvSpPr>
          <p:cNvPr id="3" name="Slide Number Placeholder 2">
            <a:extLst>
              <a:ext uri="{FF2B5EF4-FFF2-40B4-BE49-F238E27FC236}">
                <a16:creationId xmlns:a16="http://schemas.microsoft.com/office/drawing/2014/main" id="{BD2A74AB-F5EA-437D-A8BF-65B1F6EA0043}"/>
              </a:ext>
            </a:extLst>
          </p:cNvPr>
          <p:cNvSpPr>
            <a:spLocks noGrp="1"/>
          </p:cNvSpPr>
          <p:nvPr>
            <p:ph type="sldNum" sz="quarter" idx="12"/>
          </p:nvPr>
        </p:nvSpPr>
        <p:spPr/>
        <p:txBody>
          <a:bodyPr/>
          <a:lstStyle/>
          <a:p>
            <a:fld id="{365B981D-4030-6842-946E-1F7B39BFC8BB}" type="slidenum">
              <a:rPr lang="en-US" smtClean="0"/>
              <a:pPr/>
              <a:t>22</a:t>
            </a:fld>
            <a:endParaRPr lang="en-US" dirty="0"/>
          </a:p>
        </p:txBody>
      </p:sp>
      <p:sp>
        <p:nvSpPr>
          <p:cNvPr id="4" name="Text Placeholder 3">
            <a:extLst>
              <a:ext uri="{FF2B5EF4-FFF2-40B4-BE49-F238E27FC236}">
                <a16:creationId xmlns:a16="http://schemas.microsoft.com/office/drawing/2014/main" id="{C1DD8933-D9DF-43BF-A280-C5A827128842}"/>
              </a:ext>
            </a:extLst>
          </p:cNvPr>
          <p:cNvSpPr>
            <a:spLocks noGrp="1"/>
          </p:cNvSpPr>
          <p:nvPr>
            <p:ph type="body" sz="quarter" idx="15"/>
          </p:nvPr>
        </p:nvSpPr>
        <p:spPr/>
        <p:txBody>
          <a:bodyPr/>
          <a:lstStyle/>
          <a:p>
            <a:r>
              <a:rPr lang="en-US" dirty="0"/>
              <a:t>The software vendor in accordance with the Department of Community and Economic Development (DCED) adheres  to the following standards and complies in the following mandates: </a:t>
            </a:r>
          </a:p>
          <a:p>
            <a:pPr marL="0" indent="0">
              <a:buNone/>
            </a:pPr>
            <a:endParaRPr lang="en-US" dirty="0"/>
          </a:p>
          <a:p>
            <a:r>
              <a:rPr lang="en-US" dirty="0"/>
              <a:t>Virus Protection – must protect HMIS systems from viruses by using commercially available virus protection software</a:t>
            </a:r>
          </a:p>
          <a:p>
            <a:pPr marL="0" indent="0">
              <a:buNone/>
            </a:pPr>
            <a:endParaRPr lang="en-US" sz="2400" dirty="0"/>
          </a:p>
        </p:txBody>
      </p:sp>
    </p:spTree>
    <p:extLst>
      <p:ext uri="{BB962C8B-B14F-4D97-AF65-F5344CB8AC3E}">
        <p14:creationId xmlns:p14="http://schemas.microsoft.com/office/powerpoint/2010/main" val="491806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AC47-76CE-46F4-AAEB-4DED146FC295}"/>
              </a:ext>
            </a:extLst>
          </p:cNvPr>
          <p:cNvSpPr>
            <a:spLocks noGrp="1"/>
          </p:cNvSpPr>
          <p:nvPr>
            <p:ph type="title"/>
          </p:nvPr>
        </p:nvSpPr>
        <p:spPr/>
        <p:txBody>
          <a:bodyPr/>
          <a:lstStyle/>
          <a:p>
            <a:r>
              <a:rPr lang="en-US" dirty="0"/>
              <a:t>System Security</a:t>
            </a:r>
          </a:p>
        </p:txBody>
      </p:sp>
      <p:sp>
        <p:nvSpPr>
          <p:cNvPr id="3" name="Slide Number Placeholder 2">
            <a:extLst>
              <a:ext uri="{FF2B5EF4-FFF2-40B4-BE49-F238E27FC236}">
                <a16:creationId xmlns:a16="http://schemas.microsoft.com/office/drawing/2014/main" id="{22732D8A-F5DE-4F00-A29E-688F3215D1D2}"/>
              </a:ext>
            </a:extLst>
          </p:cNvPr>
          <p:cNvSpPr>
            <a:spLocks noGrp="1"/>
          </p:cNvSpPr>
          <p:nvPr>
            <p:ph type="sldNum" sz="quarter" idx="12"/>
          </p:nvPr>
        </p:nvSpPr>
        <p:spPr/>
        <p:txBody>
          <a:bodyPr/>
          <a:lstStyle/>
          <a:p>
            <a:fld id="{365B981D-4030-6842-946E-1F7B39BFC8BB}" type="slidenum">
              <a:rPr lang="en-US" smtClean="0"/>
              <a:pPr/>
              <a:t>23</a:t>
            </a:fld>
            <a:endParaRPr lang="en-US" dirty="0"/>
          </a:p>
        </p:txBody>
      </p:sp>
      <p:sp>
        <p:nvSpPr>
          <p:cNvPr id="4" name="Text Placeholder 3">
            <a:extLst>
              <a:ext uri="{FF2B5EF4-FFF2-40B4-BE49-F238E27FC236}">
                <a16:creationId xmlns:a16="http://schemas.microsoft.com/office/drawing/2014/main" id="{4FA7766D-1C03-4469-A331-7181FA6FF2F9}"/>
              </a:ext>
            </a:extLst>
          </p:cNvPr>
          <p:cNvSpPr>
            <a:spLocks noGrp="1"/>
          </p:cNvSpPr>
          <p:nvPr>
            <p:ph type="body" sz="quarter" idx="15"/>
          </p:nvPr>
        </p:nvSpPr>
        <p:spPr/>
        <p:txBody>
          <a:bodyPr/>
          <a:lstStyle/>
          <a:p>
            <a:r>
              <a:rPr lang="en-US" dirty="0"/>
              <a:t>Firewalls – must protect HMIS systems from malicious intrusion behind a secure firewall. </a:t>
            </a:r>
          </a:p>
          <a:p>
            <a:pPr marL="0" indent="0">
              <a:buNone/>
            </a:pPr>
            <a:endParaRPr lang="en-US" dirty="0"/>
          </a:p>
          <a:p>
            <a:r>
              <a:rPr lang="en-US" dirty="0"/>
              <a:t>System Monitoring – must use appropriate methods to monitor security systems.</a:t>
            </a:r>
          </a:p>
          <a:p>
            <a:endParaRPr lang="en-US" dirty="0"/>
          </a:p>
        </p:txBody>
      </p:sp>
    </p:spTree>
    <p:extLst>
      <p:ext uri="{BB962C8B-B14F-4D97-AF65-F5344CB8AC3E}">
        <p14:creationId xmlns:p14="http://schemas.microsoft.com/office/powerpoint/2010/main" val="140849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7AD2-78B4-416F-9422-827B7E2AEE7B}"/>
              </a:ext>
            </a:extLst>
          </p:cNvPr>
          <p:cNvSpPr>
            <a:spLocks noGrp="1"/>
          </p:cNvSpPr>
          <p:nvPr>
            <p:ph type="title"/>
          </p:nvPr>
        </p:nvSpPr>
        <p:spPr/>
        <p:txBody>
          <a:bodyPr/>
          <a:lstStyle/>
          <a:p>
            <a:r>
              <a:rPr lang="en-US" dirty="0"/>
              <a:t>Software application security</a:t>
            </a:r>
          </a:p>
        </p:txBody>
      </p:sp>
      <p:sp>
        <p:nvSpPr>
          <p:cNvPr id="3" name="Slide Number Placeholder 2">
            <a:extLst>
              <a:ext uri="{FF2B5EF4-FFF2-40B4-BE49-F238E27FC236}">
                <a16:creationId xmlns:a16="http://schemas.microsoft.com/office/drawing/2014/main" id="{8812DB62-8092-492D-A26D-447F892E9B98}"/>
              </a:ext>
            </a:extLst>
          </p:cNvPr>
          <p:cNvSpPr>
            <a:spLocks noGrp="1"/>
          </p:cNvSpPr>
          <p:nvPr>
            <p:ph type="sldNum" sz="quarter" idx="12"/>
          </p:nvPr>
        </p:nvSpPr>
        <p:spPr/>
        <p:txBody>
          <a:bodyPr/>
          <a:lstStyle/>
          <a:p>
            <a:fld id="{365B981D-4030-6842-946E-1F7B39BFC8BB}" type="slidenum">
              <a:rPr lang="en-US" smtClean="0"/>
              <a:pPr/>
              <a:t>24</a:t>
            </a:fld>
            <a:endParaRPr lang="en-US" dirty="0"/>
          </a:p>
        </p:txBody>
      </p:sp>
      <p:sp>
        <p:nvSpPr>
          <p:cNvPr id="4" name="Text Placeholder 3">
            <a:extLst>
              <a:ext uri="{FF2B5EF4-FFF2-40B4-BE49-F238E27FC236}">
                <a16:creationId xmlns:a16="http://schemas.microsoft.com/office/drawing/2014/main" id="{3A4CAC74-4E86-40F9-AEFD-E7F7F8164B47}"/>
              </a:ext>
            </a:extLst>
          </p:cNvPr>
          <p:cNvSpPr>
            <a:spLocks noGrp="1"/>
          </p:cNvSpPr>
          <p:nvPr>
            <p:ph type="body" sz="quarter" idx="15"/>
          </p:nvPr>
        </p:nvSpPr>
        <p:spPr/>
        <p:txBody>
          <a:bodyPr/>
          <a:lstStyle/>
          <a:p>
            <a:r>
              <a:rPr lang="en-US" dirty="0"/>
              <a:t>Each agency workstation, computer or portable device should have a specific username and password that allows for access and should be non-generic in nature. For example, a username unique to the user, such as an email address, and a unique password with one uppercase, one lower case, and one number and a minimum of 8 characters. It is strongly encouraged that the password to your workstation and the password to your HMIS login be different. </a:t>
            </a:r>
          </a:p>
        </p:txBody>
      </p:sp>
    </p:spTree>
    <p:extLst>
      <p:ext uri="{BB962C8B-B14F-4D97-AF65-F5344CB8AC3E}">
        <p14:creationId xmlns:p14="http://schemas.microsoft.com/office/powerpoint/2010/main" val="283480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9563-7971-48F1-A56F-3031FF1BFE39}"/>
              </a:ext>
            </a:extLst>
          </p:cNvPr>
          <p:cNvSpPr>
            <a:spLocks noGrp="1"/>
          </p:cNvSpPr>
          <p:nvPr>
            <p:ph type="title"/>
          </p:nvPr>
        </p:nvSpPr>
        <p:spPr/>
        <p:txBody>
          <a:bodyPr/>
          <a:lstStyle/>
          <a:p>
            <a:r>
              <a:rPr lang="en-US" dirty="0"/>
              <a:t>Software application security</a:t>
            </a:r>
          </a:p>
        </p:txBody>
      </p:sp>
      <p:sp>
        <p:nvSpPr>
          <p:cNvPr id="3" name="Slide Number Placeholder 2">
            <a:extLst>
              <a:ext uri="{FF2B5EF4-FFF2-40B4-BE49-F238E27FC236}">
                <a16:creationId xmlns:a16="http://schemas.microsoft.com/office/drawing/2014/main" id="{EF093D85-63BC-462C-A493-234FF098469A}"/>
              </a:ext>
            </a:extLst>
          </p:cNvPr>
          <p:cNvSpPr>
            <a:spLocks noGrp="1"/>
          </p:cNvSpPr>
          <p:nvPr>
            <p:ph type="sldNum" sz="quarter" idx="12"/>
          </p:nvPr>
        </p:nvSpPr>
        <p:spPr/>
        <p:txBody>
          <a:bodyPr/>
          <a:lstStyle/>
          <a:p>
            <a:fld id="{365B981D-4030-6842-946E-1F7B39BFC8BB}" type="slidenum">
              <a:rPr lang="en-US" smtClean="0"/>
              <a:pPr/>
              <a:t>25</a:t>
            </a:fld>
            <a:endParaRPr lang="en-US" dirty="0"/>
          </a:p>
        </p:txBody>
      </p:sp>
      <p:sp>
        <p:nvSpPr>
          <p:cNvPr id="4" name="Text Placeholder 3">
            <a:extLst>
              <a:ext uri="{FF2B5EF4-FFF2-40B4-BE49-F238E27FC236}">
                <a16:creationId xmlns:a16="http://schemas.microsoft.com/office/drawing/2014/main" id="{28827B3A-E210-49A5-AEBC-1C4D014DB4FD}"/>
              </a:ext>
            </a:extLst>
          </p:cNvPr>
          <p:cNvSpPr>
            <a:spLocks noGrp="1"/>
          </p:cNvSpPr>
          <p:nvPr>
            <p:ph type="body" sz="quarter" idx="15"/>
          </p:nvPr>
        </p:nvSpPr>
        <p:spPr/>
        <p:txBody>
          <a:bodyPr/>
          <a:lstStyle/>
          <a:p>
            <a:r>
              <a:rPr lang="en-US" dirty="0"/>
              <a:t>Workstations should be locked or have a time out mechanism after a period of inactivity that places the computer into a password enabled screen saver state whereas the username and password must be reentered in the computer to allow access again.</a:t>
            </a:r>
          </a:p>
          <a:p>
            <a:pPr marL="0" indent="0">
              <a:buNone/>
            </a:pPr>
            <a:r>
              <a:rPr lang="en-US" dirty="0"/>
              <a:t> </a:t>
            </a:r>
          </a:p>
          <a:p>
            <a:r>
              <a:rPr lang="en-US" dirty="0"/>
              <a:t>HMIS also has a timed log out after a period of inactivity.</a:t>
            </a:r>
          </a:p>
          <a:p>
            <a:endParaRPr lang="en-US" dirty="0"/>
          </a:p>
        </p:txBody>
      </p:sp>
    </p:spTree>
    <p:extLst>
      <p:ext uri="{BB962C8B-B14F-4D97-AF65-F5344CB8AC3E}">
        <p14:creationId xmlns:p14="http://schemas.microsoft.com/office/powerpoint/2010/main" val="1250506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BDD3-6860-4996-AEE0-A479BC5959B5}"/>
              </a:ext>
            </a:extLst>
          </p:cNvPr>
          <p:cNvSpPr>
            <a:spLocks noGrp="1"/>
          </p:cNvSpPr>
          <p:nvPr>
            <p:ph type="title"/>
          </p:nvPr>
        </p:nvSpPr>
        <p:spPr/>
        <p:txBody>
          <a:bodyPr/>
          <a:lstStyle/>
          <a:p>
            <a:r>
              <a:rPr lang="en-US" dirty="0"/>
              <a:t>Software application security</a:t>
            </a:r>
          </a:p>
        </p:txBody>
      </p:sp>
      <p:sp>
        <p:nvSpPr>
          <p:cNvPr id="3" name="Slide Number Placeholder 2">
            <a:extLst>
              <a:ext uri="{FF2B5EF4-FFF2-40B4-BE49-F238E27FC236}">
                <a16:creationId xmlns:a16="http://schemas.microsoft.com/office/drawing/2014/main" id="{45441BDA-BF40-4370-8967-957185790F8F}"/>
              </a:ext>
            </a:extLst>
          </p:cNvPr>
          <p:cNvSpPr>
            <a:spLocks noGrp="1"/>
          </p:cNvSpPr>
          <p:nvPr>
            <p:ph type="sldNum" sz="quarter" idx="12"/>
          </p:nvPr>
        </p:nvSpPr>
        <p:spPr/>
        <p:txBody>
          <a:bodyPr/>
          <a:lstStyle/>
          <a:p>
            <a:fld id="{365B981D-4030-6842-946E-1F7B39BFC8BB}" type="slidenum">
              <a:rPr lang="en-US" smtClean="0"/>
              <a:pPr/>
              <a:t>26</a:t>
            </a:fld>
            <a:endParaRPr lang="en-US" dirty="0"/>
          </a:p>
        </p:txBody>
      </p:sp>
      <p:sp>
        <p:nvSpPr>
          <p:cNvPr id="4" name="Text Placeholder 3">
            <a:extLst>
              <a:ext uri="{FF2B5EF4-FFF2-40B4-BE49-F238E27FC236}">
                <a16:creationId xmlns:a16="http://schemas.microsoft.com/office/drawing/2014/main" id="{71C66857-B990-43C6-9FFA-B62D6E0DBA92}"/>
              </a:ext>
            </a:extLst>
          </p:cNvPr>
          <p:cNvSpPr>
            <a:spLocks noGrp="1"/>
          </p:cNvSpPr>
          <p:nvPr>
            <p:ph type="body" sz="quarter" idx="15"/>
          </p:nvPr>
        </p:nvSpPr>
        <p:spPr/>
        <p:txBody>
          <a:bodyPr/>
          <a:lstStyle/>
          <a:p>
            <a:r>
              <a:rPr lang="en-US" dirty="0"/>
              <a:t>Each agency workstation must have an individual username and password that is used to log on and use PA HMIS</a:t>
            </a:r>
          </a:p>
          <a:p>
            <a:pPr marL="0" indent="0">
              <a:buNone/>
            </a:pPr>
            <a:endParaRPr lang="en-US" dirty="0"/>
          </a:p>
          <a:p>
            <a:r>
              <a:rPr lang="en-US" dirty="0"/>
              <a:t>Written information specifically pertaining to user access, such as username and password may not be stored or displayed in any publicly accessible location</a:t>
            </a:r>
          </a:p>
          <a:p>
            <a:endParaRPr lang="en-US" sz="2000" dirty="0"/>
          </a:p>
        </p:txBody>
      </p:sp>
    </p:spTree>
    <p:extLst>
      <p:ext uri="{BB962C8B-B14F-4D97-AF65-F5344CB8AC3E}">
        <p14:creationId xmlns:p14="http://schemas.microsoft.com/office/powerpoint/2010/main" val="3604232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E5C5-70A5-4EE5-89E3-74AC4001F953}"/>
              </a:ext>
            </a:extLst>
          </p:cNvPr>
          <p:cNvSpPr>
            <a:spLocks noGrp="1"/>
          </p:cNvSpPr>
          <p:nvPr>
            <p:ph type="title"/>
          </p:nvPr>
        </p:nvSpPr>
        <p:spPr/>
        <p:txBody>
          <a:bodyPr/>
          <a:lstStyle/>
          <a:p>
            <a:r>
              <a:rPr lang="en-US" dirty="0"/>
              <a:t>Software application security</a:t>
            </a:r>
          </a:p>
        </p:txBody>
      </p:sp>
      <p:sp>
        <p:nvSpPr>
          <p:cNvPr id="3" name="Slide Number Placeholder 2">
            <a:extLst>
              <a:ext uri="{FF2B5EF4-FFF2-40B4-BE49-F238E27FC236}">
                <a16:creationId xmlns:a16="http://schemas.microsoft.com/office/drawing/2014/main" id="{BF7FAA22-2665-4E5E-932F-02156915EA74}"/>
              </a:ext>
            </a:extLst>
          </p:cNvPr>
          <p:cNvSpPr>
            <a:spLocks noGrp="1"/>
          </p:cNvSpPr>
          <p:nvPr>
            <p:ph type="sldNum" sz="quarter" idx="12"/>
          </p:nvPr>
        </p:nvSpPr>
        <p:spPr/>
        <p:txBody>
          <a:bodyPr/>
          <a:lstStyle/>
          <a:p>
            <a:fld id="{365B981D-4030-6842-946E-1F7B39BFC8BB}" type="slidenum">
              <a:rPr lang="en-US" smtClean="0"/>
              <a:pPr/>
              <a:t>27</a:t>
            </a:fld>
            <a:endParaRPr lang="en-US" dirty="0"/>
          </a:p>
        </p:txBody>
      </p:sp>
      <p:sp>
        <p:nvSpPr>
          <p:cNvPr id="4" name="Text Placeholder 3">
            <a:extLst>
              <a:ext uri="{FF2B5EF4-FFF2-40B4-BE49-F238E27FC236}">
                <a16:creationId xmlns:a16="http://schemas.microsoft.com/office/drawing/2014/main" id="{6D348579-0A4B-42D3-8E0A-536858270CE4}"/>
              </a:ext>
            </a:extLst>
          </p:cNvPr>
          <p:cNvSpPr>
            <a:spLocks noGrp="1"/>
          </p:cNvSpPr>
          <p:nvPr>
            <p:ph type="body" sz="quarter" idx="15"/>
          </p:nvPr>
        </p:nvSpPr>
        <p:spPr/>
        <p:txBody>
          <a:bodyPr/>
          <a:lstStyle/>
          <a:p>
            <a:r>
              <a:rPr lang="en-US" dirty="0"/>
              <a:t>A PA HMIS user must not provide their user access to any other member of the agency and shared user access is strictly prohibited within the participation agreement and system user agreement. Under no circumstances should any user give their personal username and password to another agency user, this includes their supervisor or management team. </a:t>
            </a:r>
          </a:p>
          <a:p>
            <a:r>
              <a:rPr lang="en-US" dirty="0"/>
              <a:t>PA HMIS logs everything in an audit trail by user ID. </a:t>
            </a:r>
          </a:p>
          <a:p>
            <a:endParaRPr lang="en-US" dirty="0"/>
          </a:p>
        </p:txBody>
      </p:sp>
    </p:spTree>
    <p:extLst>
      <p:ext uri="{BB962C8B-B14F-4D97-AF65-F5344CB8AC3E}">
        <p14:creationId xmlns:p14="http://schemas.microsoft.com/office/powerpoint/2010/main" val="53912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AE10-ADA9-403C-9E61-E681B11707A5}"/>
              </a:ext>
            </a:extLst>
          </p:cNvPr>
          <p:cNvSpPr>
            <a:spLocks noGrp="1"/>
          </p:cNvSpPr>
          <p:nvPr>
            <p:ph type="title"/>
          </p:nvPr>
        </p:nvSpPr>
        <p:spPr/>
        <p:txBody>
          <a:bodyPr/>
          <a:lstStyle/>
          <a:p>
            <a:r>
              <a:rPr lang="en-US" dirty="0"/>
              <a:t>Hard copy security</a:t>
            </a:r>
          </a:p>
        </p:txBody>
      </p:sp>
      <p:sp>
        <p:nvSpPr>
          <p:cNvPr id="3" name="Slide Number Placeholder 2">
            <a:extLst>
              <a:ext uri="{FF2B5EF4-FFF2-40B4-BE49-F238E27FC236}">
                <a16:creationId xmlns:a16="http://schemas.microsoft.com/office/drawing/2014/main" id="{7C735DBA-C4F9-4746-9691-35767C255E48}"/>
              </a:ext>
            </a:extLst>
          </p:cNvPr>
          <p:cNvSpPr>
            <a:spLocks noGrp="1"/>
          </p:cNvSpPr>
          <p:nvPr>
            <p:ph type="sldNum" sz="quarter" idx="12"/>
          </p:nvPr>
        </p:nvSpPr>
        <p:spPr/>
        <p:txBody>
          <a:bodyPr/>
          <a:lstStyle/>
          <a:p>
            <a:fld id="{365B981D-4030-6842-946E-1F7B39BFC8BB}" type="slidenum">
              <a:rPr lang="en-US" smtClean="0"/>
              <a:pPr/>
              <a:t>28</a:t>
            </a:fld>
            <a:endParaRPr lang="en-US" dirty="0"/>
          </a:p>
        </p:txBody>
      </p:sp>
      <p:sp>
        <p:nvSpPr>
          <p:cNvPr id="4" name="Text Placeholder 3">
            <a:extLst>
              <a:ext uri="{FF2B5EF4-FFF2-40B4-BE49-F238E27FC236}">
                <a16:creationId xmlns:a16="http://schemas.microsoft.com/office/drawing/2014/main" id="{6715E306-732A-41A6-A58B-8D7D05269B82}"/>
              </a:ext>
            </a:extLst>
          </p:cNvPr>
          <p:cNvSpPr>
            <a:spLocks noGrp="1"/>
          </p:cNvSpPr>
          <p:nvPr>
            <p:ph type="body" sz="quarter" idx="15"/>
          </p:nvPr>
        </p:nvSpPr>
        <p:spPr/>
        <p:txBody>
          <a:bodyPr/>
          <a:lstStyle/>
          <a:p>
            <a:r>
              <a:rPr lang="en-US" dirty="0"/>
              <a:t>An agency must secure any paper or other hard copy containing personal protected information that is either generated by or for PA HMIS, including but not limited to reports, data entry forms and signed consent forms. </a:t>
            </a:r>
          </a:p>
          <a:p>
            <a:r>
              <a:rPr lang="en-US" dirty="0"/>
              <a:t>An agency must always control any paper or other hard copy generated by or for PA HMIS that contains PPI when the hard copy is in a public area. </a:t>
            </a:r>
          </a:p>
        </p:txBody>
      </p:sp>
    </p:spTree>
    <p:extLst>
      <p:ext uri="{BB962C8B-B14F-4D97-AF65-F5344CB8AC3E}">
        <p14:creationId xmlns:p14="http://schemas.microsoft.com/office/powerpoint/2010/main" val="2295702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26ED-2602-47A1-BF10-6BFB6D83D565}"/>
              </a:ext>
            </a:extLst>
          </p:cNvPr>
          <p:cNvSpPr>
            <a:spLocks noGrp="1"/>
          </p:cNvSpPr>
          <p:nvPr>
            <p:ph type="title"/>
          </p:nvPr>
        </p:nvSpPr>
        <p:spPr/>
        <p:txBody>
          <a:bodyPr/>
          <a:lstStyle/>
          <a:p>
            <a:r>
              <a:rPr lang="en-US" dirty="0"/>
              <a:t>Hard copy security</a:t>
            </a:r>
          </a:p>
        </p:txBody>
      </p:sp>
      <p:sp>
        <p:nvSpPr>
          <p:cNvPr id="3" name="Slide Number Placeholder 2">
            <a:extLst>
              <a:ext uri="{FF2B5EF4-FFF2-40B4-BE49-F238E27FC236}">
                <a16:creationId xmlns:a16="http://schemas.microsoft.com/office/drawing/2014/main" id="{6896AC89-AACF-4301-823D-3D9B47D20D0B}"/>
              </a:ext>
            </a:extLst>
          </p:cNvPr>
          <p:cNvSpPr>
            <a:spLocks noGrp="1"/>
          </p:cNvSpPr>
          <p:nvPr>
            <p:ph type="sldNum" sz="quarter" idx="12"/>
          </p:nvPr>
        </p:nvSpPr>
        <p:spPr/>
        <p:txBody>
          <a:bodyPr/>
          <a:lstStyle/>
          <a:p>
            <a:fld id="{365B981D-4030-6842-946E-1F7B39BFC8BB}" type="slidenum">
              <a:rPr lang="en-US" smtClean="0"/>
              <a:pPr/>
              <a:t>29</a:t>
            </a:fld>
            <a:endParaRPr lang="en-US" dirty="0"/>
          </a:p>
        </p:txBody>
      </p:sp>
      <p:sp>
        <p:nvSpPr>
          <p:cNvPr id="4" name="Text Placeholder 3">
            <a:extLst>
              <a:ext uri="{FF2B5EF4-FFF2-40B4-BE49-F238E27FC236}">
                <a16:creationId xmlns:a16="http://schemas.microsoft.com/office/drawing/2014/main" id="{DB6F4FF1-097D-4AE2-97A4-224FBC59B54B}"/>
              </a:ext>
            </a:extLst>
          </p:cNvPr>
          <p:cNvSpPr>
            <a:spLocks noGrp="1"/>
          </p:cNvSpPr>
          <p:nvPr>
            <p:ph type="body" sz="quarter" idx="15"/>
          </p:nvPr>
        </p:nvSpPr>
        <p:spPr/>
        <p:txBody>
          <a:bodyPr/>
          <a:lstStyle/>
          <a:p>
            <a:r>
              <a:rPr lang="en-US" dirty="0"/>
              <a:t>When agency staff are not present the information must be secured in areas that are not publicly accessible. </a:t>
            </a:r>
          </a:p>
          <a:p>
            <a:pPr marL="0" indent="0">
              <a:buNone/>
            </a:pPr>
            <a:endParaRPr lang="en-US" dirty="0"/>
          </a:p>
          <a:p>
            <a:r>
              <a:rPr lang="en-US" dirty="0"/>
              <a:t>We highly recommend keeping your files in a securely locked room or closet that can be closed when all staff have left for the night or weekend</a:t>
            </a:r>
          </a:p>
          <a:p>
            <a:endParaRPr lang="en-US" dirty="0"/>
          </a:p>
        </p:txBody>
      </p:sp>
    </p:spTree>
    <p:extLst>
      <p:ext uri="{BB962C8B-B14F-4D97-AF65-F5344CB8AC3E}">
        <p14:creationId xmlns:p14="http://schemas.microsoft.com/office/powerpoint/2010/main" val="93101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D2E7-E4B2-4E65-B9C1-4953890CCC54}"/>
              </a:ext>
            </a:extLst>
          </p:cNvPr>
          <p:cNvSpPr>
            <a:spLocks noGrp="1"/>
          </p:cNvSpPr>
          <p:nvPr>
            <p:ph type="title"/>
          </p:nvPr>
        </p:nvSpPr>
        <p:spPr/>
        <p:txBody>
          <a:bodyPr/>
          <a:lstStyle/>
          <a:p>
            <a:r>
              <a:rPr lang="en-US" dirty="0"/>
              <a:t>Privacy</a:t>
            </a:r>
          </a:p>
        </p:txBody>
      </p:sp>
      <p:sp>
        <p:nvSpPr>
          <p:cNvPr id="3" name="Slide Number Placeholder 2">
            <a:extLst>
              <a:ext uri="{FF2B5EF4-FFF2-40B4-BE49-F238E27FC236}">
                <a16:creationId xmlns:a16="http://schemas.microsoft.com/office/drawing/2014/main" id="{29EB6A79-3A48-4575-8CC5-263EEE03A68C}"/>
              </a:ext>
            </a:extLst>
          </p:cNvPr>
          <p:cNvSpPr>
            <a:spLocks noGrp="1"/>
          </p:cNvSpPr>
          <p:nvPr>
            <p:ph type="sldNum" sz="quarter" idx="12"/>
          </p:nvPr>
        </p:nvSpPr>
        <p:spPr/>
        <p:txBody>
          <a:bodyPr/>
          <a:lstStyle/>
          <a:p>
            <a:fld id="{365B981D-4030-6842-946E-1F7B39BFC8BB}" type="slidenum">
              <a:rPr lang="en-US" smtClean="0"/>
              <a:pPr/>
              <a:t>3</a:t>
            </a:fld>
            <a:endParaRPr lang="en-US" dirty="0"/>
          </a:p>
        </p:txBody>
      </p:sp>
      <p:sp>
        <p:nvSpPr>
          <p:cNvPr id="4" name="Text Placeholder 3">
            <a:extLst>
              <a:ext uri="{FF2B5EF4-FFF2-40B4-BE49-F238E27FC236}">
                <a16:creationId xmlns:a16="http://schemas.microsoft.com/office/drawing/2014/main" id="{DFA75A30-05C4-425A-9F95-BF5250DEF9A1}"/>
              </a:ext>
            </a:extLst>
          </p:cNvPr>
          <p:cNvSpPr>
            <a:spLocks noGrp="1"/>
          </p:cNvSpPr>
          <p:nvPr>
            <p:ph type="body" sz="quarter" idx="15"/>
          </p:nvPr>
        </p:nvSpPr>
        <p:spPr/>
        <p:txBody>
          <a:bodyPr/>
          <a:lstStyle/>
          <a:p>
            <a:r>
              <a:rPr lang="en-US" dirty="0"/>
              <a:t>Privacy is the control over the extent, timing, and circumstances of sharing oneself, physically, behaviorally, or intellectually with others. </a:t>
            </a:r>
          </a:p>
          <a:p>
            <a:r>
              <a:rPr lang="en-US" dirty="0"/>
              <a:t>Privacy consists of ensuring specific measures are in place when dealing with personal information and includes directives on when it is collected and how that information is used and how that information is shared with others. </a:t>
            </a:r>
          </a:p>
          <a:p>
            <a:endParaRPr lang="en-US" dirty="0"/>
          </a:p>
        </p:txBody>
      </p:sp>
    </p:spTree>
    <p:extLst>
      <p:ext uri="{BB962C8B-B14F-4D97-AF65-F5344CB8AC3E}">
        <p14:creationId xmlns:p14="http://schemas.microsoft.com/office/powerpoint/2010/main" val="958728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7F51-93C5-4AD0-AFE3-928F7030EA3A}"/>
              </a:ext>
            </a:extLst>
          </p:cNvPr>
          <p:cNvSpPr>
            <a:spLocks noGrp="1"/>
          </p:cNvSpPr>
          <p:nvPr>
            <p:ph type="title"/>
          </p:nvPr>
        </p:nvSpPr>
        <p:spPr/>
        <p:txBody>
          <a:bodyPr/>
          <a:lstStyle/>
          <a:p>
            <a:r>
              <a:rPr lang="en-US" dirty="0"/>
              <a:t>Privacy and security </a:t>
            </a:r>
          </a:p>
        </p:txBody>
      </p:sp>
      <p:sp>
        <p:nvSpPr>
          <p:cNvPr id="3" name="Slide Number Placeholder 2">
            <a:extLst>
              <a:ext uri="{FF2B5EF4-FFF2-40B4-BE49-F238E27FC236}">
                <a16:creationId xmlns:a16="http://schemas.microsoft.com/office/drawing/2014/main" id="{E7B74156-A043-4718-9A0C-7D78FE4F7A14}"/>
              </a:ext>
            </a:extLst>
          </p:cNvPr>
          <p:cNvSpPr>
            <a:spLocks noGrp="1"/>
          </p:cNvSpPr>
          <p:nvPr>
            <p:ph type="sldNum" sz="quarter" idx="12"/>
          </p:nvPr>
        </p:nvSpPr>
        <p:spPr/>
        <p:txBody>
          <a:bodyPr/>
          <a:lstStyle/>
          <a:p>
            <a:fld id="{365B981D-4030-6842-946E-1F7B39BFC8BB}" type="slidenum">
              <a:rPr lang="en-US" smtClean="0"/>
              <a:pPr/>
              <a:t>30</a:t>
            </a:fld>
            <a:endParaRPr lang="en-US" dirty="0"/>
          </a:p>
        </p:txBody>
      </p:sp>
      <p:sp>
        <p:nvSpPr>
          <p:cNvPr id="4" name="Text Placeholder 3">
            <a:extLst>
              <a:ext uri="{FF2B5EF4-FFF2-40B4-BE49-F238E27FC236}">
                <a16:creationId xmlns:a16="http://schemas.microsoft.com/office/drawing/2014/main" id="{040CA8F7-1DE2-4F96-B6A4-37A9075EA3DD}"/>
              </a:ext>
            </a:extLst>
          </p:cNvPr>
          <p:cNvSpPr>
            <a:spLocks noGrp="1"/>
          </p:cNvSpPr>
          <p:nvPr>
            <p:ph type="body" sz="quarter" idx="15"/>
          </p:nvPr>
        </p:nvSpPr>
        <p:spPr/>
        <p:txBody>
          <a:bodyPr/>
          <a:lstStyle/>
          <a:p>
            <a:r>
              <a:rPr lang="en-US" dirty="0"/>
              <a:t>Privacy and Security is everyone’s responsibility. We are  to ensure that clients personal protected information remains confidential.</a:t>
            </a:r>
          </a:p>
          <a:p>
            <a:pPr marL="0" indent="0">
              <a:buNone/>
            </a:pPr>
            <a:r>
              <a:rPr lang="en-US" dirty="0"/>
              <a:t> </a:t>
            </a:r>
          </a:p>
          <a:p>
            <a:r>
              <a:rPr lang="en-US" dirty="0"/>
              <a:t>Remember to review policies on a regular basis and keep them fresh in your mind during your daily activities. </a:t>
            </a:r>
          </a:p>
          <a:p>
            <a:pPr marL="0" indent="0">
              <a:buNone/>
            </a:pPr>
            <a:endParaRPr lang="en-US" sz="2400" dirty="0"/>
          </a:p>
          <a:p>
            <a:endParaRPr lang="en-US" sz="2400" dirty="0"/>
          </a:p>
        </p:txBody>
      </p:sp>
    </p:spTree>
    <p:extLst>
      <p:ext uri="{BB962C8B-B14F-4D97-AF65-F5344CB8AC3E}">
        <p14:creationId xmlns:p14="http://schemas.microsoft.com/office/powerpoint/2010/main" val="3283767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Antonio Diaz, PA HMIS System Administrator</a:t>
            </a:r>
            <a:br>
              <a:rPr lang="en-US" dirty="0"/>
            </a:br>
            <a:r>
              <a:rPr lang="en-US" dirty="0"/>
              <a:t>Department of Community Economic Development </a:t>
            </a:r>
          </a:p>
        </p:txBody>
      </p:sp>
      <p:sp>
        <p:nvSpPr>
          <p:cNvPr id="3" name="Text Placeholder 2"/>
          <p:cNvSpPr>
            <a:spLocks noGrp="1"/>
          </p:cNvSpPr>
          <p:nvPr>
            <p:ph type="body" sz="quarter" idx="12"/>
          </p:nvPr>
        </p:nvSpPr>
        <p:spPr/>
        <p:txBody>
          <a:bodyPr/>
          <a:lstStyle/>
          <a:p>
            <a:r>
              <a:rPr lang="en-US" dirty="0"/>
              <a:t>717-720-7446</a:t>
            </a:r>
          </a:p>
        </p:txBody>
      </p:sp>
      <p:sp>
        <p:nvSpPr>
          <p:cNvPr id="4" name="Text Placeholder 3"/>
          <p:cNvSpPr>
            <a:spLocks noGrp="1"/>
          </p:cNvSpPr>
          <p:nvPr>
            <p:ph type="body" sz="quarter" idx="13"/>
          </p:nvPr>
        </p:nvSpPr>
        <p:spPr/>
        <p:txBody>
          <a:bodyPr/>
          <a:lstStyle/>
          <a:p>
            <a:r>
              <a:rPr lang="en-US" dirty="0"/>
              <a:t>antdiaz@pa.gov</a:t>
            </a:r>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3065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F08D-B870-4E6D-B845-473EF12C8AA7}"/>
              </a:ext>
            </a:extLst>
          </p:cNvPr>
          <p:cNvSpPr>
            <a:spLocks noGrp="1"/>
          </p:cNvSpPr>
          <p:nvPr>
            <p:ph type="title"/>
          </p:nvPr>
        </p:nvSpPr>
        <p:spPr/>
        <p:txBody>
          <a:bodyPr/>
          <a:lstStyle/>
          <a:p>
            <a:r>
              <a:rPr lang="en-US" dirty="0"/>
              <a:t>Definitions </a:t>
            </a:r>
          </a:p>
        </p:txBody>
      </p:sp>
      <p:sp>
        <p:nvSpPr>
          <p:cNvPr id="3" name="Slide Number Placeholder 2">
            <a:extLst>
              <a:ext uri="{FF2B5EF4-FFF2-40B4-BE49-F238E27FC236}">
                <a16:creationId xmlns:a16="http://schemas.microsoft.com/office/drawing/2014/main" id="{436E20BD-0791-44F3-9BDA-6F10CCEC3CB2}"/>
              </a:ext>
            </a:extLst>
          </p:cNvPr>
          <p:cNvSpPr>
            <a:spLocks noGrp="1"/>
          </p:cNvSpPr>
          <p:nvPr>
            <p:ph type="sldNum" sz="quarter" idx="12"/>
          </p:nvPr>
        </p:nvSpPr>
        <p:spPr/>
        <p:txBody>
          <a:bodyPr/>
          <a:lstStyle/>
          <a:p>
            <a:fld id="{365B981D-4030-6842-946E-1F7B39BFC8BB}" type="slidenum">
              <a:rPr lang="en-US" smtClean="0"/>
              <a:pPr/>
              <a:t>4</a:t>
            </a:fld>
            <a:endParaRPr lang="en-US" dirty="0"/>
          </a:p>
        </p:txBody>
      </p:sp>
      <p:sp>
        <p:nvSpPr>
          <p:cNvPr id="4" name="Text Placeholder 3">
            <a:extLst>
              <a:ext uri="{FF2B5EF4-FFF2-40B4-BE49-F238E27FC236}">
                <a16:creationId xmlns:a16="http://schemas.microsoft.com/office/drawing/2014/main" id="{DBE7C912-F110-4489-BE0F-63B58CCC9DC3}"/>
              </a:ext>
            </a:extLst>
          </p:cNvPr>
          <p:cNvSpPr>
            <a:spLocks noGrp="1"/>
          </p:cNvSpPr>
          <p:nvPr>
            <p:ph type="body" sz="quarter" idx="15"/>
          </p:nvPr>
        </p:nvSpPr>
        <p:spPr/>
        <p:txBody>
          <a:bodyPr/>
          <a:lstStyle/>
          <a:p>
            <a:r>
              <a:rPr lang="en-US" dirty="0"/>
              <a:t>Covered Homeless Organization (CHO) Any organization including employees, volunteers, and contractors, that records, uses or processes protected personal information. This is what we commonly refer to within PA HMIS as an Agency and includes all associated staff. </a:t>
            </a:r>
          </a:p>
          <a:p>
            <a:endParaRPr lang="en-US" dirty="0"/>
          </a:p>
          <a:p>
            <a:endParaRPr lang="en-US" sz="2000" dirty="0"/>
          </a:p>
        </p:txBody>
      </p:sp>
    </p:spTree>
    <p:extLst>
      <p:ext uri="{BB962C8B-B14F-4D97-AF65-F5344CB8AC3E}">
        <p14:creationId xmlns:p14="http://schemas.microsoft.com/office/powerpoint/2010/main" val="347147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0CF-3F49-4032-B3DF-BA97E1CE3A8C}"/>
              </a:ext>
            </a:extLst>
          </p:cNvPr>
          <p:cNvSpPr>
            <a:spLocks noGrp="1"/>
          </p:cNvSpPr>
          <p:nvPr>
            <p:ph type="title"/>
          </p:nvPr>
        </p:nvSpPr>
        <p:spPr/>
        <p:txBody>
          <a:bodyPr/>
          <a:lstStyle/>
          <a:p>
            <a:r>
              <a:rPr lang="en-US" dirty="0"/>
              <a:t>definitions</a:t>
            </a:r>
          </a:p>
        </p:txBody>
      </p:sp>
      <p:sp>
        <p:nvSpPr>
          <p:cNvPr id="3" name="Slide Number Placeholder 2">
            <a:extLst>
              <a:ext uri="{FF2B5EF4-FFF2-40B4-BE49-F238E27FC236}">
                <a16:creationId xmlns:a16="http://schemas.microsoft.com/office/drawing/2014/main" id="{796F24C3-9846-4337-8585-E2C592FFC049}"/>
              </a:ext>
            </a:extLst>
          </p:cNvPr>
          <p:cNvSpPr>
            <a:spLocks noGrp="1"/>
          </p:cNvSpPr>
          <p:nvPr>
            <p:ph type="sldNum" sz="quarter" idx="12"/>
          </p:nvPr>
        </p:nvSpPr>
        <p:spPr/>
        <p:txBody>
          <a:bodyPr/>
          <a:lstStyle/>
          <a:p>
            <a:fld id="{365B981D-4030-6842-946E-1F7B39BFC8BB}" type="slidenum">
              <a:rPr lang="en-US" smtClean="0"/>
              <a:pPr/>
              <a:t>5</a:t>
            </a:fld>
            <a:endParaRPr lang="en-US" dirty="0"/>
          </a:p>
        </p:txBody>
      </p:sp>
      <p:sp>
        <p:nvSpPr>
          <p:cNvPr id="4" name="Text Placeholder 3">
            <a:extLst>
              <a:ext uri="{FF2B5EF4-FFF2-40B4-BE49-F238E27FC236}">
                <a16:creationId xmlns:a16="http://schemas.microsoft.com/office/drawing/2014/main" id="{957C0E5E-F63F-44CA-AD50-113F1EE4E93D}"/>
              </a:ext>
            </a:extLst>
          </p:cNvPr>
          <p:cNvSpPr>
            <a:spLocks noGrp="1"/>
          </p:cNvSpPr>
          <p:nvPr>
            <p:ph type="body" sz="quarter" idx="15"/>
          </p:nvPr>
        </p:nvSpPr>
        <p:spPr/>
        <p:txBody>
          <a:bodyPr/>
          <a:lstStyle/>
          <a:p>
            <a:r>
              <a:rPr lang="en-US" dirty="0"/>
              <a:t>Personal Protected Information (PPI) Any information about a homeless client that (1) identifies a specific individual, (2) can be manipulated so that identification is possible, (3) can be linked with other available information to identify a specific individual. Names, date of birth, social security numbers, etc. </a:t>
            </a:r>
          </a:p>
          <a:p>
            <a:endParaRPr lang="en-US" dirty="0"/>
          </a:p>
        </p:txBody>
      </p:sp>
    </p:spTree>
    <p:extLst>
      <p:ext uri="{BB962C8B-B14F-4D97-AF65-F5344CB8AC3E}">
        <p14:creationId xmlns:p14="http://schemas.microsoft.com/office/powerpoint/2010/main" val="101580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054C-F26B-4E3F-B3FE-0A6E8453C9C6}"/>
              </a:ext>
            </a:extLst>
          </p:cNvPr>
          <p:cNvSpPr>
            <a:spLocks noGrp="1"/>
          </p:cNvSpPr>
          <p:nvPr>
            <p:ph type="title"/>
          </p:nvPr>
        </p:nvSpPr>
        <p:spPr/>
        <p:txBody>
          <a:bodyPr/>
          <a:lstStyle/>
          <a:p>
            <a:r>
              <a:rPr lang="en-US" dirty="0"/>
              <a:t>Privacy application</a:t>
            </a:r>
          </a:p>
        </p:txBody>
      </p:sp>
      <p:sp>
        <p:nvSpPr>
          <p:cNvPr id="3" name="Slide Number Placeholder 2">
            <a:extLst>
              <a:ext uri="{FF2B5EF4-FFF2-40B4-BE49-F238E27FC236}">
                <a16:creationId xmlns:a16="http://schemas.microsoft.com/office/drawing/2014/main" id="{A715F30B-03EA-421B-941D-E8088079731F}"/>
              </a:ext>
            </a:extLst>
          </p:cNvPr>
          <p:cNvSpPr>
            <a:spLocks noGrp="1"/>
          </p:cNvSpPr>
          <p:nvPr>
            <p:ph type="sldNum" sz="quarter" idx="12"/>
          </p:nvPr>
        </p:nvSpPr>
        <p:spPr/>
        <p:txBody>
          <a:bodyPr/>
          <a:lstStyle/>
          <a:p>
            <a:fld id="{365B981D-4030-6842-946E-1F7B39BFC8BB}" type="slidenum">
              <a:rPr lang="en-US" smtClean="0"/>
              <a:pPr/>
              <a:t>6</a:t>
            </a:fld>
            <a:endParaRPr lang="en-US" dirty="0"/>
          </a:p>
        </p:txBody>
      </p:sp>
      <p:sp>
        <p:nvSpPr>
          <p:cNvPr id="4" name="Text Placeholder 3">
            <a:extLst>
              <a:ext uri="{FF2B5EF4-FFF2-40B4-BE49-F238E27FC236}">
                <a16:creationId xmlns:a16="http://schemas.microsoft.com/office/drawing/2014/main" id="{1B5C1E5E-CDFF-48D2-AAE6-C8DCC414C5A9}"/>
              </a:ext>
            </a:extLst>
          </p:cNvPr>
          <p:cNvSpPr>
            <a:spLocks noGrp="1"/>
          </p:cNvSpPr>
          <p:nvPr>
            <p:ph type="body" sz="quarter" idx="15"/>
          </p:nvPr>
        </p:nvSpPr>
        <p:spPr>
          <a:xfrm>
            <a:off x="347663" y="1534160"/>
            <a:ext cx="8483600" cy="4796897"/>
          </a:xfrm>
        </p:spPr>
        <p:txBody>
          <a:bodyPr/>
          <a:lstStyle/>
          <a:p>
            <a:r>
              <a:rPr lang="en-US" dirty="0"/>
              <a:t>Privacy standards applies to all agencies and programs that record, use or process protected personal information (PPI) within PA HMIS. </a:t>
            </a:r>
          </a:p>
          <a:p>
            <a:pPr marL="0" indent="0">
              <a:buNone/>
            </a:pPr>
            <a:endParaRPr lang="en-US" dirty="0"/>
          </a:p>
          <a:p>
            <a:r>
              <a:rPr lang="en-US" dirty="0"/>
              <a:t>This includes: </a:t>
            </a:r>
          </a:p>
          <a:p>
            <a:pPr marL="0" indent="0">
              <a:buNone/>
            </a:pPr>
            <a:endParaRPr lang="en-US" dirty="0"/>
          </a:p>
          <a:p>
            <a:r>
              <a:rPr lang="en-US" dirty="0"/>
              <a:t>Balance of State (West, East) and any other CoC using PA HMIS</a:t>
            </a:r>
          </a:p>
          <a:p>
            <a:endParaRPr lang="en-US" sz="1800" dirty="0"/>
          </a:p>
        </p:txBody>
      </p:sp>
    </p:spTree>
    <p:extLst>
      <p:ext uri="{BB962C8B-B14F-4D97-AF65-F5344CB8AC3E}">
        <p14:creationId xmlns:p14="http://schemas.microsoft.com/office/powerpoint/2010/main" val="340422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718C-FF1C-4AEB-A21C-D31148FCE3CE}"/>
              </a:ext>
            </a:extLst>
          </p:cNvPr>
          <p:cNvSpPr>
            <a:spLocks noGrp="1"/>
          </p:cNvSpPr>
          <p:nvPr>
            <p:ph type="title"/>
          </p:nvPr>
        </p:nvSpPr>
        <p:spPr/>
        <p:txBody>
          <a:bodyPr/>
          <a:lstStyle/>
          <a:p>
            <a:r>
              <a:rPr lang="en-US" dirty="0"/>
              <a:t>Privacy application</a:t>
            </a:r>
          </a:p>
        </p:txBody>
      </p:sp>
      <p:sp>
        <p:nvSpPr>
          <p:cNvPr id="3" name="Slide Number Placeholder 2">
            <a:extLst>
              <a:ext uri="{FF2B5EF4-FFF2-40B4-BE49-F238E27FC236}">
                <a16:creationId xmlns:a16="http://schemas.microsoft.com/office/drawing/2014/main" id="{05608ED8-5793-4A9C-897E-C949C8A93DF3}"/>
              </a:ext>
            </a:extLst>
          </p:cNvPr>
          <p:cNvSpPr>
            <a:spLocks noGrp="1"/>
          </p:cNvSpPr>
          <p:nvPr>
            <p:ph type="sldNum" sz="quarter" idx="12"/>
          </p:nvPr>
        </p:nvSpPr>
        <p:spPr/>
        <p:txBody>
          <a:bodyPr/>
          <a:lstStyle/>
          <a:p>
            <a:fld id="{365B981D-4030-6842-946E-1F7B39BFC8BB}" type="slidenum">
              <a:rPr lang="en-US" smtClean="0"/>
              <a:pPr/>
              <a:t>7</a:t>
            </a:fld>
            <a:endParaRPr lang="en-US" dirty="0"/>
          </a:p>
        </p:txBody>
      </p:sp>
      <p:sp>
        <p:nvSpPr>
          <p:cNvPr id="4" name="Text Placeholder 3">
            <a:extLst>
              <a:ext uri="{FF2B5EF4-FFF2-40B4-BE49-F238E27FC236}">
                <a16:creationId xmlns:a16="http://schemas.microsoft.com/office/drawing/2014/main" id="{61BB82EC-3790-43F8-9442-04213E352751}"/>
              </a:ext>
            </a:extLst>
          </p:cNvPr>
          <p:cNvSpPr>
            <a:spLocks noGrp="1"/>
          </p:cNvSpPr>
          <p:nvPr>
            <p:ph type="body" sz="quarter" idx="15"/>
          </p:nvPr>
        </p:nvSpPr>
        <p:spPr/>
        <p:txBody>
          <a:bodyPr/>
          <a:lstStyle/>
          <a:p>
            <a:r>
              <a:rPr lang="en-US" dirty="0"/>
              <a:t>Homeless Service Providers</a:t>
            </a:r>
          </a:p>
          <a:p>
            <a:pPr marL="0" indent="0">
              <a:buNone/>
            </a:pPr>
            <a:endParaRPr lang="en-US" dirty="0"/>
          </a:p>
          <a:p>
            <a:r>
              <a:rPr lang="en-US" dirty="0"/>
              <a:t>PA HMIS staff</a:t>
            </a:r>
          </a:p>
          <a:p>
            <a:pPr marL="0" indent="0">
              <a:buNone/>
            </a:pPr>
            <a:endParaRPr lang="en-US" dirty="0"/>
          </a:p>
          <a:p>
            <a:r>
              <a:rPr lang="en-US" dirty="0"/>
              <a:t>Employees, volunteers, affiliates, contractors and associates who have access to PA HMIS or it’s client information</a:t>
            </a:r>
          </a:p>
        </p:txBody>
      </p:sp>
    </p:spTree>
    <p:extLst>
      <p:ext uri="{BB962C8B-B14F-4D97-AF65-F5344CB8AC3E}">
        <p14:creationId xmlns:p14="http://schemas.microsoft.com/office/powerpoint/2010/main" val="105309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DF28-9EF2-471D-AC45-EA4411C6207F}"/>
              </a:ext>
            </a:extLst>
          </p:cNvPr>
          <p:cNvSpPr>
            <a:spLocks noGrp="1"/>
          </p:cNvSpPr>
          <p:nvPr>
            <p:ph type="title"/>
          </p:nvPr>
        </p:nvSpPr>
        <p:spPr/>
        <p:txBody>
          <a:bodyPr/>
          <a:lstStyle/>
          <a:p>
            <a:r>
              <a:rPr lang="en-US" dirty="0"/>
              <a:t>6 components of privacy</a:t>
            </a:r>
          </a:p>
        </p:txBody>
      </p:sp>
      <p:sp>
        <p:nvSpPr>
          <p:cNvPr id="3" name="Slide Number Placeholder 2">
            <a:extLst>
              <a:ext uri="{FF2B5EF4-FFF2-40B4-BE49-F238E27FC236}">
                <a16:creationId xmlns:a16="http://schemas.microsoft.com/office/drawing/2014/main" id="{C802AFD6-B755-44EF-B37C-4654177C018B}"/>
              </a:ext>
            </a:extLst>
          </p:cNvPr>
          <p:cNvSpPr>
            <a:spLocks noGrp="1"/>
          </p:cNvSpPr>
          <p:nvPr>
            <p:ph type="sldNum" sz="quarter" idx="12"/>
          </p:nvPr>
        </p:nvSpPr>
        <p:spPr/>
        <p:txBody>
          <a:bodyPr/>
          <a:lstStyle/>
          <a:p>
            <a:fld id="{365B981D-4030-6842-946E-1F7B39BFC8BB}" type="slidenum">
              <a:rPr lang="en-US" smtClean="0"/>
              <a:pPr/>
              <a:t>8</a:t>
            </a:fld>
            <a:endParaRPr lang="en-US" dirty="0"/>
          </a:p>
        </p:txBody>
      </p:sp>
      <p:sp>
        <p:nvSpPr>
          <p:cNvPr id="4" name="Text Placeholder 3">
            <a:extLst>
              <a:ext uri="{FF2B5EF4-FFF2-40B4-BE49-F238E27FC236}">
                <a16:creationId xmlns:a16="http://schemas.microsoft.com/office/drawing/2014/main" id="{488D6389-43CE-4734-BF82-E3FB778D5B7C}"/>
              </a:ext>
            </a:extLst>
          </p:cNvPr>
          <p:cNvSpPr>
            <a:spLocks noGrp="1"/>
          </p:cNvSpPr>
          <p:nvPr>
            <p:ph type="body" sz="quarter" idx="15"/>
          </p:nvPr>
        </p:nvSpPr>
        <p:spPr/>
        <p:txBody>
          <a:bodyPr/>
          <a:lstStyle/>
          <a:p>
            <a:r>
              <a:rPr lang="en-US" dirty="0"/>
              <a:t>Data collection limitations</a:t>
            </a:r>
          </a:p>
          <a:p>
            <a:r>
              <a:rPr lang="en-US" dirty="0"/>
              <a:t>Data quality</a:t>
            </a:r>
          </a:p>
          <a:p>
            <a:r>
              <a:rPr lang="en-US" dirty="0"/>
              <a:t>Purpose and use limitations</a:t>
            </a:r>
          </a:p>
          <a:p>
            <a:r>
              <a:rPr lang="en-US" dirty="0"/>
              <a:t>Openness</a:t>
            </a:r>
          </a:p>
          <a:p>
            <a:r>
              <a:rPr lang="en-US" dirty="0"/>
              <a:t>Access and correction</a:t>
            </a:r>
          </a:p>
          <a:p>
            <a:r>
              <a:rPr lang="en-US" dirty="0"/>
              <a:t>Accountability</a:t>
            </a:r>
          </a:p>
          <a:p>
            <a:endParaRPr lang="en-US" dirty="0"/>
          </a:p>
        </p:txBody>
      </p:sp>
    </p:spTree>
    <p:extLst>
      <p:ext uri="{BB962C8B-B14F-4D97-AF65-F5344CB8AC3E}">
        <p14:creationId xmlns:p14="http://schemas.microsoft.com/office/powerpoint/2010/main" val="192390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00D1-EE43-46B0-BAED-163E59B00886}"/>
              </a:ext>
            </a:extLst>
          </p:cNvPr>
          <p:cNvSpPr>
            <a:spLocks noGrp="1"/>
          </p:cNvSpPr>
          <p:nvPr>
            <p:ph type="title"/>
          </p:nvPr>
        </p:nvSpPr>
        <p:spPr/>
        <p:txBody>
          <a:bodyPr/>
          <a:lstStyle/>
          <a:p>
            <a:r>
              <a:rPr lang="en-US" dirty="0"/>
              <a:t>Data collection</a:t>
            </a:r>
          </a:p>
        </p:txBody>
      </p:sp>
      <p:sp>
        <p:nvSpPr>
          <p:cNvPr id="3" name="Slide Number Placeholder 2">
            <a:extLst>
              <a:ext uri="{FF2B5EF4-FFF2-40B4-BE49-F238E27FC236}">
                <a16:creationId xmlns:a16="http://schemas.microsoft.com/office/drawing/2014/main" id="{1BC197F9-66C9-4031-B67A-AE2B734E30E3}"/>
              </a:ext>
            </a:extLst>
          </p:cNvPr>
          <p:cNvSpPr>
            <a:spLocks noGrp="1"/>
          </p:cNvSpPr>
          <p:nvPr>
            <p:ph type="sldNum" sz="quarter" idx="12"/>
          </p:nvPr>
        </p:nvSpPr>
        <p:spPr/>
        <p:txBody>
          <a:bodyPr/>
          <a:lstStyle/>
          <a:p>
            <a:fld id="{365B981D-4030-6842-946E-1F7B39BFC8BB}" type="slidenum">
              <a:rPr lang="en-US" smtClean="0"/>
              <a:pPr/>
              <a:t>9</a:t>
            </a:fld>
            <a:endParaRPr lang="en-US" dirty="0"/>
          </a:p>
        </p:txBody>
      </p:sp>
      <p:sp>
        <p:nvSpPr>
          <p:cNvPr id="4" name="Text Placeholder 3">
            <a:extLst>
              <a:ext uri="{FF2B5EF4-FFF2-40B4-BE49-F238E27FC236}">
                <a16:creationId xmlns:a16="http://schemas.microsoft.com/office/drawing/2014/main" id="{5C2BC6D0-AE23-4ADF-8007-745A934B2A0C}"/>
              </a:ext>
            </a:extLst>
          </p:cNvPr>
          <p:cNvSpPr>
            <a:spLocks noGrp="1"/>
          </p:cNvSpPr>
          <p:nvPr>
            <p:ph type="body" sz="quarter" idx="15"/>
          </p:nvPr>
        </p:nvSpPr>
        <p:spPr/>
        <p:txBody>
          <a:bodyPr/>
          <a:lstStyle/>
          <a:p>
            <a:r>
              <a:rPr lang="en-US" dirty="0"/>
              <a:t>An agency may collect PPI only when appropriate to the purpose for which the information is obtained or when required by law. PPI must be collected by fair and lawful means. </a:t>
            </a:r>
          </a:p>
          <a:p>
            <a:endParaRPr lang="en-US" dirty="0"/>
          </a:p>
          <a:p>
            <a:r>
              <a:rPr lang="en-US" dirty="0"/>
              <a:t>An agency must post a sign at each intake desk or comparable location that explains generally the reasons for collecting this information. </a:t>
            </a:r>
          </a:p>
          <a:p>
            <a:endParaRPr lang="en-US" dirty="0"/>
          </a:p>
        </p:txBody>
      </p:sp>
    </p:spTree>
    <p:extLst>
      <p:ext uri="{BB962C8B-B14F-4D97-AF65-F5344CB8AC3E}">
        <p14:creationId xmlns:p14="http://schemas.microsoft.com/office/powerpoint/2010/main" val="274134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1401</TotalTime>
  <Words>1642</Words>
  <Application>Microsoft Office PowerPoint</Application>
  <PresentationFormat>On-screen Show (4:3)</PresentationFormat>
  <Paragraphs>149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Euphemia</vt:lpstr>
      <vt:lpstr>Office Theme</vt:lpstr>
      <vt:lpstr>PA HMIS Privacy and Security training</vt:lpstr>
      <vt:lpstr>privacy</vt:lpstr>
      <vt:lpstr>Privacy</vt:lpstr>
      <vt:lpstr>Definitions </vt:lpstr>
      <vt:lpstr>definitions</vt:lpstr>
      <vt:lpstr>Privacy application</vt:lpstr>
      <vt:lpstr>Privacy application</vt:lpstr>
      <vt:lpstr>6 components of privacy</vt:lpstr>
      <vt:lpstr>Data collection</vt:lpstr>
      <vt:lpstr>Data quality</vt:lpstr>
      <vt:lpstr>Purpose and use limitations</vt:lpstr>
      <vt:lpstr>openness</vt:lpstr>
      <vt:lpstr>Access and correction</vt:lpstr>
      <vt:lpstr>Access and correction</vt:lpstr>
      <vt:lpstr>accountability</vt:lpstr>
      <vt:lpstr>Accountability</vt:lpstr>
      <vt:lpstr>Accountability</vt:lpstr>
      <vt:lpstr>Security</vt:lpstr>
      <vt:lpstr>security</vt:lpstr>
      <vt:lpstr>security</vt:lpstr>
      <vt:lpstr>SECURITY</vt:lpstr>
      <vt:lpstr>System security</vt:lpstr>
      <vt:lpstr>System Security</vt:lpstr>
      <vt:lpstr>Software application security</vt:lpstr>
      <vt:lpstr>Software application security</vt:lpstr>
      <vt:lpstr>Software application security</vt:lpstr>
      <vt:lpstr>Software application security</vt:lpstr>
      <vt:lpstr>Hard copy security</vt:lpstr>
      <vt:lpstr>Hard copy security</vt:lpstr>
      <vt:lpstr>Privacy and security </vt:lpstr>
      <vt:lpstr>Antonio Diaz, PA HMIS System Administrator Department of Community Economic Development </vt:lpstr>
    </vt:vector>
  </TitlesOfParts>
  <Company>An IPG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DCED Graphics</dc:creator>
  <cp:lastModifiedBy>Diaz, Antonio</cp:lastModifiedBy>
  <cp:revision>117</cp:revision>
  <cp:lastPrinted>2014-03-05T19:02:04Z</cp:lastPrinted>
  <dcterms:created xsi:type="dcterms:W3CDTF">2014-03-05T14:56:13Z</dcterms:created>
  <dcterms:modified xsi:type="dcterms:W3CDTF">2021-07-21T13:00:40Z</dcterms:modified>
</cp:coreProperties>
</file>