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49"/>
  </p:notesMasterIdLst>
  <p:sldIdLst>
    <p:sldId id="256" r:id="rId2"/>
    <p:sldId id="418" r:id="rId3"/>
    <p:sldId id="383" r:id="rId4"/>
    <p:sldId id="388" r:id="rId5"/>
    <p:sldId id="389" r:id="rId6"/>
    <p:sldId id="352" r:id="rId7"/>
    <p:sldId id="410" r:id="rId8"/>
    <p:sldId id="350" r:id="rId9"/>
    <p:sldId id="361" r:id="rId10"/>
    <p:sldId id="355" r:id="rId11"/>
    <p:sldId id="356" r:id="rId12"/>
    <p:sldId id="387" r:id="rId13"/>
    <p:sldId id="401" r:id="rId14"/>
    <p:sldId id="384" r:id="rId15"/>
    <p:sldId id="385" r:id="rId16"/>
    <p:sldId id="393" r:id="rId17"/>
    <p:sldId id="394" r:id="rId18"/>
    <p:sldId id="417" r:id="rId19"/>
    <p:sldId id="402" r:id="rId20"/>
    <p:sldId id="403" r:id="rId21"/>
    <p:sldId id="404" r:id="rId22"/>
    <p:sldId id="405" r:id="rId23"/>
    <p:sldId id="406" r:id="rId24"/>
    <p:sldId id="407" r:id="rId25"/>
    <p:sldId id="408" r:id="rId26"/>
    <p:sldId id="416" r:id="rId27"/>
    <p:sldId id="414" r:id="rId28"/>
    <p:sldId id="395" r:id="rId29"/>
    <p:sldId id="359" r:id="rId30"/>
    <p:sldId id="397" r:id="rId31"/>
    <p:sldId id="398" r:id="rId32"/>
    <p:sldId id="399" r:id="rId33"/>
    <p:sldId id="400" r:id="rId34"/>
    <p:sldId id="390" r:id="rId35"/>
    <p:sldId id="391" r:id="rId36"/>
    <p:sldId id="392" r:id="rId37"/>
    <p:sldId id="411" r:id="rId38"/>
    <p:sldId id="415" r:id="rId39"/>
    <p:sldId id="419" r:id="rId40"/>
    <p:sldId id="421" r:id="rId41"/>
    <p:sldId id="422" r:id="rId42"/>
    <p:sldId id="423" r:id="rId43"/>
    <p:sldId id="409" r:id="rId44"/>
    <p:sldId id="420" r:id="rId45"/>
    <p:sldId id="360" r:id="rId46"/>
    <p:sldId id="363" r:id="rId47"/>
    <p:sldId id="41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2E8"/>
    <a:srgbClr val="C5DA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88632" autoAdjust="0"/>
  </p:normalViewPr>
  <p:slideViewPr>
    <p:cSldViewPr snapToGrid="0" snapToObjects="1">
      <p:cViewPr varScale="1">
        <p:scale>
          <a:sx n="89" d="100"/>
          <a:sy n="89" d="100"/>
        </p:scale>
        <p:origin x="571"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2DB33-CD7B-42B5-9E02-0103EA7FA48A}"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US"/>
        </a:p>
      </dgm:t>
    </dgm:pt>
    <dgm:pt modelId="{F6C1AC3A-6AFC-452A-9D9F-2A9AE153C511}">
      <dgm:prSet phldrT="[Text]"/>
      <dgm:spPr/>
      <dgm:t>
        <a:bodyPr/>
        <a:lstStyle/>
        <a:p>
          <a:r>
            <a:rPr lang="en-US" dirty="0" smtClean="0"/>
            <a:t>Thoughts</a:t>
          </a:r>
          <a:endParaRPr lang="en-US" dirty="0"/>
        </a:p>
      </dgm:t>
    </dgm:pt>
    <dgm:pt modelId="{81C570F8-4859-45C0-B11F-67193ED5DDBE}" type="parTrans" cxnId="{E350951A-3E0E-4B97-9055-A680411EB39A}">
      <dgm:prSet/>
      <dgm:spPr/>
      <dgm:t>
        <a:bodyPr/>
        <a:lstStyle/>
        <a:p>
          <a:endParaRPr lang="en-US"/>
        </a:p>
      </dgm:t>
    </dgm:pt>
    <dgm:pt modelId="{EBEB7AE4-150D-47E8-9073-F74DF8300455}" type="sibTrans" cxnId="{E350951A-3E0E-4B97-9055-A680411EB39A}">
      <dgm:prSet/>
      <dgm:spPr/>
      <dgm:t>
        <a:bodyPr/>
        <a:lstStyle/>
        <a:p>
          <a:endParaRPr lang="en-US" dirty="0"/>
        </a:p>
      </dgm:t>
    </dgm:pt>
    <dgm:pt modelId="{7D2AFC3C-6FF2-4544-9761-706EFEF68767}">
      <dgm:prSet phldrT="[Text]"/>
      <dgm:spPr/>
      <dgm:t>
        <a:bodyPr/>
        <a:lstStyle/>
        <a:p>
          <a:r>
            <a:rPr lang="en-US" dirty="0" smtClean="0"/>
            <a:t>Feelings</a:t>
          </a:r>
          <a:endParaRPr lang="en-US" dirty="0"/>
        </a:p>
      </dgm:t>
    </dgm:pt>
    <dgm:pt modelId="{19B6FE74-D3CB-4ECF-B51D-E300F290F62D}" type="parTrans" cxnId="{CE29DF9F-F4CD-468E-9252-CB4A8C22936E}">
      <dgm:prSet/>
      <dgm:spPr/>
      <dgm:t>
        <a:bodyPr/>
        <a:lstStyle/>
        <a:p>
          <a:endParaRPr lang="en-US"/>
        </a:p>
      </dgm:t>
    </dgm:pt>
    <dgm:pt modelId="{1575497B-C22F-4C40-ACBC-C5C1302F1202}" type="sibTrans" cxnId="{CE29DF9F-F4CD-468E-9252-CB4A8C22936E}">
      <dgm:prSet/>
      <dgm:spPr/>
      <dgm:t>
        <a:bodyPr/>
        <a:lstStyle/>
        <a:p>
          <a:endParaRPr lang="en-US" dirty="0"/>
        </a:p>
      </dgm:t>
    </dgm:pt>
    <dgm:pt modelId="{5216EF57-4B58-4FF2-8F36-11FF1FBEF20B}">
      <dgm:prSet phldrT="[Text]"/>
      <dgm:spPr/>
      <dgm:t>
        <a:bodyPr/>
        <a:lstStyle/>
        <a:p>
          <a:r>
            <a:rPr lang="en-US" dirty="0" smtClean="0"/>
            <a:t>Actions</a:t>
          </a:r>
          <a:endParaRPr lang="en-US" dirty="0"/>
        </a:p>
      </dgm:t>
    </dgm:pt>
    <dgm:pt modelId="{0E193C0C-EAC3-4F6C-888F-9BD8F461291C}" type="parTrans" cxnId="{F76EFF0E-BB50-4359-8920-32CA2078145E}">
      <dgm:prSet/>
      <dgm:spPr/>
      <dgm:t>
        <a:bodyPr/>
        <a:lstStyle/>
        <a:p>
          <a:endParaRPr lang="en-US"/>
        </a:p>
      </dgm:t>
    </dgm:pt>
    <dgm:pt modelId="{C2F1412C-8E31-48B6-8511-2AF1000AF0D0}" type="sibTrans" cxnId="{F76EFF0E-BB50-4359-8920-32CA2078145E}">
      <dgm:prSet/>
      <dgm:spPr/>
      <dgm:t>
        <a:bodyPr/>
        <a:lstStyle/>
        <a:p>
          <a:endParaRPr lang="en-US" dirty="0"/>
        </a:p>
      </dgm:t>
    </dgm:pt>
    <dgm:pt modelId="{F724D4E3-209F-4C13-9B4A-2EBF58BCF6A6}" type="pres">
      <dgm:prSet presAssocID="{8692DB33-CD7B-42B5-9E02-0103EA7FA48A}" presName="cycle" presStyleCnt="0">
        <dgm:presLayoutVars>
          <dgm:dir/>
          <dgm:resizeHandles val="exact"/>
        </dgm:presLayoutVars>
      </dgm:prSet>
      <dgm:spPr/>
      <dgm:t>
        <a:bodyPr/>
        <a:lstStyle/>
        <a:p>
          <a:endParaRPr lang="en-US"/>
        </a:p>
      </dgm:t>
    </dgm:pt>
    <dgm:pt modelId="{8A18B209-DB7C-4394-9F74-BAD9E1759050}" type="pres">
      <dgm:prSet presAssocID="{F6C1AC3A-6AFC-452A-9D9F-2A9AE153C511}" presName="node" presStyleLbl="node1" presStyleIdx="0" presStyleCnt="3">
        <dgm:presLayoutVars>
          <dgm:bulletEnabled val="1"/>
        </dgm:presLayoutVars>
      </dgm:prSet>
      <dgm:spPr/>
      <dgm:t>
        <a:bodyPr/>
        <a:lstStyle/>
        <a:p>
          <a:endParaRPr lang="en-US"/>
        </a:p>
      </dgm:t>
    </dgm:pt>
    <dgm:pt modelId="{EDDE3CF2-5F3E-4B75-86F5-670C7C567124}" type="pres">
      <dgm:prSet presAssocID="{EBEB7AE4-150D-47E8-9073-F74DF8300455}" presName="sibTrans" presStyleLbl="sibTrans2D1" presStyleIdx="0" presStyleCnt="3"/>
      <dgm:spPr/>
      <dgm:t>
        <a:bodyPr/>
        <a:lstStyle/>
        <a:p>
          <a:endParaRPr lang="en-US"/>
        </a:p>
      </dgm:t>
    </dgm:pt>
    <dgm:pt modelId="{F8B3F89A-9A7C-4070-AD5A-2993593929FF}" type="pres">
      <dgm:prSet presAssocID="{EBEB7AE4-150D-47E8-9073-F74DF8300455}" presName="connectorText" presStyleLbl="sibTrans2D1" presStyleIdx="0" presStyleCnt="3"/>
      <dgm:spPr/>
      <dgm:t>
        <a:bodyPr/>
        <a:lstStyle/>
        <a:p>
          <a:endParaRPr lang="en-US"/>
        </a:p>
      </dgm:t>
    </dgm:pt>
    <dgm:pt modelId="{55715B9B-9097-46E5-9903-3ECA1E66C68F}" type="pres">
      <dgm:prSet presAssocID="{7D2AFC3C-6FF2-4544-9761-706EFEF68767}" presName="node" presStyleLbl="node1" presStyleIdx="1" presStyleCnt="3">
        <dgm:presLayoutVars>
          <dgm:bulletEnabled val="1"/>
        </dgm:presLayoutVars>
      </dgm:prSet>
      <dgm:spPr/>
      <dgm:t>
        <a:bodyPr/>
        <a:lstStyle/>
        <a:p>
          <a:endParaRPr lang="en-US"/>
        </a:p>
      </dgm:t>
    </dgm:pt>
    <dgm:pt modelId="{3CCAC807-C8FE-414C-887E-A4F389BDDC06}" type="pres">
      <dgm:prSet presAssocID="{1575497B-C22F-4C40-ACBC-C5C1302F1202}" presName="sibTrans" presStyleLbl="sibTrans2D1" presStyleIdx="1" presStyleCnt="3"/>
      <dgm:spPr/>
      <dgm:t>
        <a:bodyPr/>
        <a:lstStyle/>
        <a:p>
          <a:endParaRPr lang="en-US"/>
        </a:p>
      </dgm:t>
    </dgm:pt>
    <dgm:pt modelId="{BAD489D1-81EB-4DBB-910E-2991ACA12A16}" type="pres">
      <dgm:prSet presAssocID="{1575497B-C22F-4C40-ACBC-C5C1302F1202}" presName="connectorText" presStyleLbl="sibTrans2D1" presStyleIdx="1" presStyleCnt="3"/>
      <dgm:spPr/>
      <dgm:t>
        <a:bodyPr/>
        <a:lstStyle/>
        <a:p>
          <a:endParaRPr lang="en-US"/>
        </a:p>
      </dgm:t>
    </dgm:pt>
    <dgm:pt modelId="{D4E02BEE-44F6-4E76-9E61-A132568FBD92}" type="pres">
      <dgm:prSet presAssocID="{5216EF57-4B58-4FF2-8F36-11FF1FBEF20B}" presName="node" presStyleLbl="node1" presStyleIdx="2" presStyleCnt="3">
        <dgm:presLayoutVars>
          <dgm:bulletEnabled val="1"/>
        </dgm:presLayoutVars>
      </dgm:prSet>
      <dgm:spPr/>
      <dgm:t>
        <a:bodyPr/>
        <a:lstStyle/>
        <a:p>
          <a:endParaRPr lang="en-US"/>
        </a:p>
      </dgm:t>
    </dgm:pt>
    <dgm:pt modelId="{BBA4BCAB-F444-4028-AC90-02C442473534}" type="pres">
      <dgm:prSet presAssocID="{C2F1412C-8E31-48B6-8511-2AF1000AF0D0}" presName="sibTrans" presStyleLbl="sibTrans2D1" presStyleIdx="2" presStyleCnt="3"/>
      <dgm:spPr/>
      <dgm:t>
        <a:bodyPr/>
        <a:lstStyle/>
        <a:p>
          <a:endParaRPr lang="en-US"/>
        </a:p>
      </dgm:t>
    </dgm:pt>
    <dgm:pt modelId="{46A43387-AFE3-4A73-9B81-3547B886F8ED}" type="pres">
      <dgm:prSet presAssocID="{C2F1412C-8E31-48B6-8511-2AF1000AF0D0}" presName="connectorText" presStyleLbl="sibTrans2D1" presStyleIdx="2" presStyleCnt="3"/>
      <dgm:spPr/>
      <dgm:t>
        <a:bodyPr/>
        <a:lstStyle/>
        <a:p>
          <a:endParaRPr lang="en-US"/>
        </a:p>
      </dgm:t>
    </dgm:pt>
  </dgm:ptLst>
  <dgm:cxnLst>
    <dgm:cxn modelId="{6CE9591C-AD4D-4966-B788-B555E5934819}" type="presOf" srcId="{7D2AFC3C-6FF2-4544-9761-706EFEF68767}" destId="{55715B9B-9097-46E5-9903-3ECA1E66C68F}" srcOrd="0" destOrd="0" presId="urn:microsoft.com/office/officeart/2005/8/layout/cycle2"/>
    <dgm:cxn modelId="{079A6E38-C576-4A52-A0C1-4222B0BEA9AE}" type="presOf" srcId="{1575497B-C22F-4C40-ACBC-C5C1302F1202}" destId="{3CCAC807-C8FE-414C-887E-A4F389BDDC06}" srcOrd="0" destOrd="0" presId="urn:microsoft.com/office/officeart/2005/8/layout/cycle2"/>
    <dgm:cxn modelId="{82ECB04A-0873-49E4-B56D-8FA5689B8D89}" type="presOf" srcId="{C2F1412C-8E31-48B6-8511-2AF1000AF0D0}" destId="{46A43387-AFE3-4A73-9B81-3547B886F8ED}" srcOrd="1" destOrd="0" presId="urn:microsoft.com/office/officeart/2005/8/layout/cycle2"/>
    <dgm:cxn modelId="{36B5A054-17B5-4602-9B60-E5B9ED85EFEE}" type="presOf" srcId="{EBEB7AE4-150D-47E8-9073-F74DF8300455}" destId="{EDDE3CF2-5F3E-4B75-86F5-670C7C567124}" srcOrd="0" destOrd="0" presId="urn:microsoft.com/office/officeart/2005/8/layout/cycle2"/>
    <dgm:cxn modelId="{96788D22-08EC-4158-9754-B5A8174CC0B5}" type="presOf" srcId="{8692DB33-CD7B-42B5-9E02-0103EA7FA48A}" destId="{F724D4E3-209F-4C13-9B4A-2EBF58BCF6A6}" srcOrd="0" destOrd="0" presId="urn:microsoft.com/office/officeart/2005/8/layout/cycle2"/>
    <dgm:cxn modelId="{B98FB786-A600-43A8-9271-BB2E6B052A11}" type="presOf" srcId="{C2F1412C-8E31-48B6-8511-2AF1000AF0D0}" destId="{BBA4BCAB-F444-4028-AC90-02C442473534}" srcOrd="0" destOrd="0" presId="urn:microsoft.com/office/officeart/2005/8/layout/cycle2"/>
    <dgm:cxn modelId="{CA05E869-F91B-4CAD-83C7-AD0A0EDD6AE5}" type="presOf" srcId="{EBEB7AE4-150D-47E8-9073-F74DF8300455}" destId="{F8B3F89A-9A7C-4070-AD5A-2993593929FF}" srcOrd="1" destOrd="0" presId="urn:microsoft.com/office/officeart/2005/8/layout/cycle2"/>
    <dgm:cxn modelId="{DAEC272F-352F-4424-825F-AC769EEB2498}" type="presOf" srcId="{1575497B-C22F-4C40-ACBC-C5C1302F1202}" destId="{BAD489D1-81EB-4DBB-910E-2991ACA12A16}" srcOrd="1" destOrd="0" presId="urn:microsoft.com/office/officeart/2005/8/layout/cycle2"/>
    <dgm:cxn modelId="{F76EFF0E-BB50-4359-8920-32CA2078145E}" srcId="{8692DB33-CD7B-42B5-9E02-0103EA7FA48A}" destId="{5216EF57-4B58-4FF2-8F36-11FF1FBEF20B}" srcOrd="2" destOrd="0" parTransId="{0E193C0C-EAC3-4F6C-888F-9BD8F461291C}" sibTransId="{C2F1412C-8E31-48B6-8511-2AF1000AF0D0}"/>
    <dgm:cxn modelId="{CE29DF9F-F4CD-468E-9252-CB4A8C22936E}" srcId="{8692DB33-CD7B-42B5-9E02-0103EA7FA48A}" destId="{7D2AFC3C-6FF2-4544-9761-706EFEF68767}" srcOrd="1" destOrd="0" parTransId="{19B6FE74-D3CB-4ECF-B51D-E300F290F62D}" sibTransId="{1575497B-C22F-4C40-ACBC-C5C1302F1202}"/>
    <dgm:cxn modelId="{C3714B31-40C7-4D50-8F87-FB03EBC95D04}" type="presOf" srcId="{F6C1AC3A-6AFC-452A-9D9F-2A9AE153C511}" destId="{8A18B209-DB7C-4394-9F74-BAD9E1759050}" srcOrd="0" destOrd="0" presId="urn:microsoft.com/office/officeart/2005/8/layout/cycle2"/>
    <dgm:cxn modelId="{E350951A-3E0E-4B97-9055-A680411EB39A}" srcId="{8692DB33-CD7B-42B5-9E02-0103EA7FA48A}" destId="{F6C1AC3A-6AFC-452A-9D9F-2A9AE153C511}" srcOrd="0" destOrd="0" parTransId="{81C570F8-4859-45C0-B11F-67193ED5DDBE}" sibTransId="{EBEB7AE4-150D-47E8-9073-F74DF8300455}"/>
    <dgm:cxn modelId="{31ADBF7B-B887-469A-9ACB-B884298D582D}" type="presOf" srcId="{5216EF57-4B58-4FF2-8F36-11FF1FBEF20B}" destId="{D4E02BEE-44F6-4E76-9E61-A132568FBD92}" srcOrd="0" destOrd="0" presId="urn:microsoft.com/office/officeart/2005/8/layout/cycle2"/>
    <dgm:cxn modelId="{00128CB7-B472-47BE-93DB-9CC1EF988655}" type="presParOf" srcId="{F724D4E3-209F-4C13-9B4A-2EBF58BCF6A6}" destId="{8A18B209-DB7C-4394-9F74-BAD9E1759050}" srcOrd="0" destOrd="0" presId="urn:microsoft.com/office/officeart/2005/8/layout/cycle2"/>
    <dgm:cxn modelId="{594EB444-87BA-4B93-91CE-654B90A002E3}" type="presParOf" srcId="{F724D4E3-209F-4C13-9B4A-2EBF58BCF6A6}" destId="{EDDE3CF2-5F3E-4B75-86F5-670C7C567124}" srcOrd="1" destOrd="0" presId="urn:microsoft.com/office/officeart/2005/8/layout/cycle2"/>
    <dgm:cxn modelId="{42C05100-EBA6-4143-8A3F-DB0ED25271A1}" type="presParOf" srcId="{EDDE3CF2-5F3E-4B75-86F5-670C7C567124}" destId="{F8B3F89A-9A7C-4070-AD5A-2993593929FF}" srcOrd="0" destOrd="0" presId="urn:microsoft.com/office/officeart/2005/8/layout/cycle2"/>
    <dgm:cxn modelId="{A81E0743-6748-4645-8CC2-590415CAE5C7}" type="presParOf" srcId="{F724D4E3-209F-4C13-9B4A-2EBF58BCF6A6}" destId="{55715B9B-9097-46E5-9903-3ECA1E66C68F}" srcOrd="2" destOrd="0" presId="urn:microsoft.com/office/officeart/2005/8/layout/cycle2"/>
    <dgm:cxn modelId="{A5DAEB93-9FE9-4F8A-B2BE-6C1B7EACC7D9}" type="presParOf" srcId="{F724D4E3-209F-4C13-9B4A-2EBF58BCF6A6}" destId="{3CCAC807-C8FE-414C-887E-A4F389BDDC06}" srcOrd="3" destOrd="0" presId="urn:microsoft.com/office/officeart/2005/8/layout/cycle2"/>
    <dgm:cxn modelId="{D782D191-33D5-4667-82F3-3B32563AF0CC}" type="presParOf" srcId="{3CCAC807-C8FE-414C-887E-A4F389BDDC06}" destId="{BAD489D1-81EB-4DBB-910E-2991ACA12A16}" srcOrd="0" destOrd="0" presId="urn:microsoft.com/office/officeart/2005/8/layout/cycle2"/>
    <dgm:cxn modelId="{953EEF39-4D11-4E40-8656-C20C9331AC92}" type="presParOf" srcId="{F724D4E3-209F-4C13-9B4A-2EBF58BCF6A6}" destId="{D4E02BEE-44F6-4E76-9E61-A132568FBD92}" srcOrd="4" destOrd="0" presId="urn:microsoft.com/office/officeart/2005/8/layout/cycle2"/>
    <dgm:cxn modelId="{2D833CEA-7BB2-450F-8F9C-8181A8FA178C}" type="presParOf" srcId="{F724D4E3-209F-4C13-9B4A-2EBF58BCF6A6}" destId="{BBA4BCAB-F444-4028-AC90-02C442473534}" srcOrd="5" destOrd="0" presId="urn:microsoft.com/office/officeart/2005/8/layout/cycle2"/>
    <dgm:cxn modelId="{BC5D0474-8AD7-4A0A-AE19-4ACD42BD9ED7}" type="presParOf" srcId="{BBA4BCAB-F444-4028-AC90-02C442473534}" destId="{46A43387-AFE3-4A73-9B81-3547B886F8E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CF81F-852C-42DC-AAE6-EC0F5DD47088}" type="doc">
      <dgm:prSet loTypeId="urn:microsoft.com/office/officeart/2005/8/layout/hList7" loCatId="list" qsTypeId="urn:microsoft.com/office/officeart/2005/8/quickstyle/simple1" qsCatId="simple" csTypeId="urn:microsoft.com/office/officeart/2005/8/colors/colorful1" csCatId="colorful" phldr="1"/>
      <dgm:spPr/>
    </dgm:pt>
    <dgm:pt modelId="{A90D8127-5AF2-4863-98DD-B78BCDF0E870}">
      <dgm:prSet phldrT="[Text]"/>
      <dgm:spPr/>
      <dgm:t>
        <a:bodyPr/>
        <a:lstStyle/>
        <a:p>
          <a:endParaRPr lang="en-US" dirty="0" smtClean="0"/>
        </a:p>
        <a:p>
          <a:r>
            <a:rPr lang="en-US" dirty="0" smtClean="0"/>
            <a:t>No Use</a:t>
          </a:r>
          <a:endParaRPr lang="en-US" dirty="0"/>
        </a:p>
      </dgm:t>
    </dgm:pt>
    <dgm:pt modelId="{CC66A111-C80E-4182-9689-F382BFB4F788}" type="parTrans" cxnId="{0A221017-3981-4F70-99E8-CCD59FDEDD71}">
      <dgm:prSet/>
      <dgm:spPr/>
      <dgm:t>
        <a:bodyPr/>
        <a:lstStyle/>
        <a:p>
          <a:endParaRPr lang="en-US"/>
        </a:p>
      </dgm:t>
    </dgm:pt>
    <dgm:pt modelId="{1B391F2A-6A6C-4317-8FF1-D2454DFE20E3}" type="sibTrans" cxnId="{0A221017-3981-4F70-99E8-CCD59FDEDD71}">
      <dgm:prSet/>
      <dgm:spPr/>
      <dgm:t>
        <a:bodyPr/>
        <a:lstStyle/>
        <a:p>
          <a:endParaRPr lang="en-US"/>
        </a:p>
      </dgm:t>
    </dgm:pt>
    <dgm:pt modelId="{7533364E-9A9E-4BC8-87BF-B5F8930A13F8}">
      <dgm:prSet phldrT="[Text]"/>
      <dgm:spPr/>
      <dgm:t>
        <a:bodyPr/>
        <a:lstStyle/>
        <a:p>
          <a:r>
            <a:rPr lang="en-US" dirty="0" smtClean="0"/>
            <a:t>Social &amp; Ritual Use</a:t>
          </a:r>
          <a:endParaRPr lang="en-US" dirty="0"/>
        </a:p>
      </dgm:t>
    </dgm:pt>
    <dgm:pt modelId="{22D6B886-3B7B-49A6-BC06-4A0CB73A073E}" type="parTrans" cxnId="{0D8A02B3-4D65-4B90-B722-4E32A767690D}">
      <dgm:prSet/>
      <dgm:spPr/>
      <dgm:t>
        <a:bodyPr/>
        <a:lstStyle/>
        <a:p>
          <a:endParaRPr lang="en-US"/>
        </a:p>
      </dgm:t>
    </dgm:pt>
    <dgm:pt modelId="{2BD10289-BD51-4BB6-A458-6CE6CC39547E}" type="sibTrans" cxnId="{0D8A02B3-4D65-4B90-B722-4E32A767690D}">
      <dgm:prSet/>
      <dgm:spPr/>
      <dgm:t>
        <a:bodyPr/>
        <a:lstStyle/>
        <a:p>
          <a:endParaRPr lang="en-US"/>
        </a:p>
      </dgm:t>
    </dgm:pt>
    <dgm:pt modelId="{7517C5B5-C5D5-45D2-9BA3-2AEF7A6A52C0}">
      <dgm:prSet phldrT="[Text]"/>
      <dgm:spPr/>
      <dgm:t>
        <a:bodyPr/>
        <a:lstStyle/>
        <a:p>
          <a:r>
            <a:rPr lang="en-US" dirty="0" smtClean="0"/>
            <a:t>Experiment</a:t>
          </a:r>
          <a:endParaRPr lang="en-US" dirty="0"/>
        </a:p>
      </dgm:t>
    </dgm:pt>
    <dgm:pt modelId="{F7AE1F51-BC34-4DFF-9F3E-4DC1099916DD}" type="parTrans" cxnId="{4A886A41-88ED-4BD6-9231-6847A99E6191}">
      <dgm:prSet/>
      <dgm:spPr/>
      <dgm:t>
        <a:bodyPr/>
        <a:lstStyle/>
        <a:p>
          <a:endParaRPr lang="en-US"/>
        </a:p>
      </dgm:t>
    </dgm:pt>
    <dgm:pt modelId="{44B1561C-CB7D-4500-8E88-38D1E2981250}" type="sibTrans" cxnId="{4A886A41-88ED-4BD6-9231-6847A99E6191}">
      <dgm:prSet/>
      <dgm:spPr/>
      <dgm:t>
        <a:bodyPr/>
        <a:lstStyle/>
        <a:p>
          <a:endParaRPr lang="en-US"/>
        </a:p>
      </dgm:t>
    </dgm:pt>
    <dgm:pt modelId="{60CEBCAB-0C65-421E-9481-3D2F6FDF86A6}">
      <dgm:prSet/>
      <dgm:spPr/>
      <dgm:t>
        <a:bodyPr/>
        <a:lstStyle/>
        <a:p>
          <a:r>
            <a:rPr lang="en-US" dirty="0" smtClean="0"/>
            <a:t>Binge Use</a:t>
          </a:r>
          <a:endParaRPr lang="en-US" dirty="0"/>
        </a:p>
      </dgm:t>
    </dgm:pt>
    <dgm:pt modelId="{0B994FE4-2682-4262-A8B6-ABD57501F870}" type="parTrans" cxnId="{0627139E-4BB1-4100-941C-939B8DC4223E}">
      <dgm:prSet/>
      <dgm:spPr/>
      <dgm:t>
        <a:bodyPr/>
        <a:lstStyle/>
        <a:p>
          <a:endParaRPr lang="en-US"/>
        </a:p>
      </dgm:t>
    </dgm:pt>
    <dgm:pt modelId="{35CBFB0B-4C8D-4387-8D02-17D092C8D609}" type="sibTrans" cxnId="{0627139E-4BB1-4100-941C-939B8DC4223E}">
      <dgm:prSet/>
      <dgm:spPr/>
      <dgm:t>
        <a:bodyPr/>
        <a:lstStyle/>
        <a:p>
          <a:endParaRPr lang="en-US"/>
        </a:p>
      </dgm:t>
    </dgm:pt>
    <dgm:pt modelId="{14004EAA-D85A-41A5-A5D8-B87E3795E518}">
      <dgm:prSet/>
      <dgm:spPr/>
      <dgm:t>
        <a:bodyPr/>
        <a:lstStyle/>
        <a:p>
          <a:r>
            <a:rPr lang="en-US" dirty="0" smtClean="0"/>
            <a:t>Situational Use</a:t>
          </a:r>
          <a:endParaRPr lang="en-US" dirty="0"/>
        </a:p>
      </dgm:t>
    </dgm:pt>
    <dgm:pt modelId="{55A4F53C-D7E8-4640-938F-D157B5ED2E6F}" type="parTrans" cxnId="{1F8A54BD-CE34-463F-87F1-C14F49A3BBB2}">
      <dgm:prSet/>
      <dgm:spPr/>
      <dgm:t>
        <a:bodyPr/>
        <a:lstStyle/>
        <a:p>
          <a:endParaRPr lang="en-US"/>
        </a:p>
      </dgm:t>
    </dgm:pt>
    <dgm:pt modelId="{2FCB050C-11A6-4ACB-8FD2-DE3BD5FEE11C}" type="sibTrans" cxnId="{1F8A54BD-CE34-463F-87F1-C14F49A3BBB2}">
      <dgm:prSet/>
      <dgm:spPr/>
      <dgm:t>
        <a:bodyPr/>
        <a:lstStyle/>
        <a:p>
          <a:endParaRPr lang="en-US"/>
        </a:p>
      </dgm:t>
    </dgm:pt>
    <dgm:pt modelId="{6A73BECD-094F-426D-B50F-FEF678CA87A8}">
      <dgm:prSet/>
      <dgm:spPr/>
      <dgm:t>
        <a:bodyPr/>
        <a:lstStyle/>
        <a:p>
          <a:r>
            <a:rPr lang="en-US" dirty="0" smtClean="0"/>
            <a:t>Abuse Habit Chronic</a:t>
          </a:r>
          <a:endParaRPr lang="en-US" dirty="0"/>
        </a:p>
      </dgm:t>
    </dgm:pt>
    <dgm:pt modelId="{C7613E48-66E7-427E-83ED-6ADA6C9B1448}" type="parTrans" cxnId="{6407D48E-623D-4A3E-9BF0-C5E1BBA6A726}">
      <dgm:prSet/>
      <dgm:spPr/>
      <dgm:t>
        <a:bodyPr/>
        <a:lstStyle/>
        <a:p>
          <a:endParaRPr lang="en-US"/>
        </a:p>
      </dgm:t>
    </dgm:pt>
    <dgm:pt modelId="{52130187-F862-47F2-BD57-5432151B45B5}" type="sibTrans" cxnId="{6407D48E-623D-4A3E-9BF0-C5E1BBA6A726}">
      <dgm:prSet/>
      <dgm:spPr/>
      <dgm:t>
        <a:bodyPr/>
        <a:lstStyle/>
        <a:p>
          <a:endParaRPr lang="en-US"/>
        </a:p>
      </dgm:t>
    </dgm:pt>
    <dgm:pt modelId="{4F84FECF-8F05-42D2-80B5-5A97CABE4029}">
      <dgm:prSet/>
      <dgm:spPr/>
      <dgm:t>
        <a:bodyPr/>
        <a:lstStyle/>
        <a:p>
          <a:r>
            <a:rPr lang="en-US" dirty="0" smtClean="0"/>
            <a:t>Severe Persistent Chemically Dependent</a:t>
          </a:r>
          <a:endParaRPr lang="en-US" dirty="0"/>
        </a:p>
      </dgm:t>
    </dgm:pt>
    <dgm:pt modelId="{0A42CF71-6863-4DD6-AE94-86175C6A05C1}" type="parTrans" cxnId="{9B996CF9-5D2A-4B03-931E-B22063FD509A}">
      <dgm:prSet/>
      <dgm:spPr/>
      <dgm:t>
        <a:bodyPr/>
        <a:lstStyle/>
        <a:p>
          <a:endParaRPr lang="en-US"/>
        </a:p>
      </dgm:t>
    </dgm:pt>
    <dgm:pt modelId="{95D36A48-FDB6-4070-8F87-A4FCE8780DBA}" type="sibTrans" cxnId="{9B996CF9-5D2A-4B03-931E-B22063FD509A}">
      <dgm:prSet/>
      <dgm:spPr/>
      <dgm:t>
        <a:bodyPr/>
        <a:lstStyle/>
        <a:p>
          <a:endParaRPr lang="en-US"/>
        </a:p>
      </dgm:t>
    </dgm:pt>
    <dgm:pt modelId="{02FFD722-4851-467C-88CF-08F22E954931}" type="pres">
      <dgm:prSet presAssocID="{0CCCF81F-852C-42DC-AAE6-EC0F5DD47088}" presName="Name0" presStyleCnt="0">
        <dgm:presLayoutVars>
          <dgm:dir/>
          <dgm:resizeHandles val="exact"/>
        </dgm:presLayoutVars>
      </dgm:prSet>
      <dgm:spPr/>
    </dgm:pt>
    <dgm:pt modelId="{456D55D5-85C6-4024-A85B-50C6AD8F285F}" type="pres">
      <dgm:prSet presAssocID="{0CCCF81F-852C-42DC-AAE6-EC0F5DD47088}" presName="fgShape" presStyleLbl="fgShp" presStyleIdx="0" presStyleCnt="1"/>
      <dgm:spPr/>
    </dgm:pt>
    <dgm:pt modelId="{2D588EE1-B04F-4448-9278-D201B23DCD41}" type="pres">
      <dgm:prSet presAssocID="{0CCCF81F-852C-42DC-AAE6-EC0F5DD47088}" presName="linComp" presStyleCnt="0"/>
      <dgm:spPr/>
    </dgm:pt>
    <dgm:pt modelId="{EBF8F414-A887-49CA-9DF8-CF9A0850722E}" type="pres">
      <dgm:prSet presAssocID="{A90D8127-5AF2-4863-98DD-B78BCDF0E870}" presName="compNode" presStyleCnt="0"/>
      <dgm:spPr/>
    </dgm:pt>
    <dgm:pt modelId="{9BB9C5F3-2D7E-47D8-BEEE-CEA16E008D96}" type="pres">
      <dgm:prSet presAssocID="{A90D8127-5AF2-4863-98DD-B78BCDF0E870}" presName="bkgdShape" presStyleLbl="node1" presStyleIdx="0" presStyleCnt="7"/>
      <dgm:spPr/>
      <dgm:t>
        <a:bodyPr/>
        <a:lstStyle/>
        <a:p>
          <a:endParaRPr lang="en-US"/>
        </a:p>
      </dgm:t>
    </dgm:pt>
    <dgm:pt modelId="{CD53B271-A287-42B5-AE6D-4DA276525FFF}" type="pres">
      <dgm:prSet presAssocID="{A90D8127-5AF2-4863-98DD-B78BCDF0E870}" presName="nodeTx" presStyleLbl="node1" presStyleIdx="0" presStyleCnt="7">
        <dgm:presLayoutVars>
          <dgm:bulletEnabled val="1"/>
        </dgm:presLayoutVars>
      </dgm:prSet>
      <dgm:spPr/>
      <dgm:t>
        <a:bodyPr/>
        <a:lstStyle/>
        <a:p>
          <a:endParaRPr lang="en-US"/>
        </a:p>
      </dgm:t>
    </dgm:pt>
    <dgm:pt modelId="{3EDA87B3-6911-4FD6-9A52-C7A1EE07AA02}" type="pres">
      <dgm:prSet presAssocID="{A90D8127-5AF2-4863-98DD-B78BCDF0E870}" presName="invisiNode" presStyleLbl="node1" presStyleIdx="0" presStyleCnt="7"/>
      <dgm:spPr/>
    </dgm:pt>
    <dgm:pt modelId="{D7FF306A-64C6-4F84-A109-1CAA61A78690}" type="pres">
      <dgm:prSet presAssocID="{A90D8127-5AF2-4863-98DD-B78BCDF0E870}" presName="imagNode" presStyleLbl="fgImgPlace1" presStyleIdx="0" presStyleCnt="7"/>
      <dgm:spPr/>
    </dgm:pt>
    <dgm:pt modelId="{6ABC349F-BDB1-4180-B766-134C09A0627A}" type="pres">
      <dgm:prSet presAssocID="{1B391F2A-6A6C-4317-8FF1-D2454DFE20E3}" presName="sibTrans" presStyleLbl="sibTrans2D1" presStyleIdx="0" presStyleCnt="0"/>
      <dgm:spPr/>
      <dgm:t>
        <a:bodyPr/>
        <a:lstStyle/>
        <a:p>
          <a:endParaRPr lang="en-US"/>
        </a:p>
      </dgm:t>
    </dgm:pt>
    <dgm:pt modelId="{77E0E492-B396-425C-9C1C-BBF7B34D798C}" type="pres">
      <dgm:prSet presAssocID="{7533364E-9A9E-4BC8-87BF-B5F8930A13F8}" presName="compNode" presStyleCnt="0"/>
      <dgm:spPr/>
    </dgm:pt>
    <dgm:pt modelId="{560C8CA5-152C-4AA5-8CDB-BDE7B1778817}" type="pres">
      <dgm:prSet presAssocID="{7533364E-9A9E-4BC8-87BF-B5F8930A13F8}" presName="bkgdShape" presStyleLbl="node1" presStyleIdx="1" presStyleCnt="7"/>
      <dgm:spPr/>
      <dgm:t>
        <a:bodyPr/>
        <a:lstStyle/>
        <a:p>
          <a:endParaRPr lang="en-US"/>
        </a:p>
      </dgm:t>
    </dgm:pt>
    <dgm:pt modelId="{99E94C3F-E34F-491D-987E-BC10CC930CC5}" type="pres">
      <dgm:prSet presAssocID="{7533364E-9A9E-4BC8-87BF-B5F8930A13F8}" presName="nodeTx" presStyleLbl="node1" presStyleIdx="1" presStyleCnt="7">
        <dgm:presLayoutVars>
          <dgm:bulletEnabled val="1"/>
        </dgm:presLayoutVars>
      </dgm:prSet>
      <dgm:spPr/>
      <dgm:t>
        <a:bodyPr/>
        <a:lstStyle/>
        <a:p>
          <a:endParaRPr lang="en-US"/>
        </a:p>
      </dgm:t>
    </dgm:pt>
    <dgm:pt modelId="{ACEDCFAE-D589-471A-B2AC-A01584C44941}" type="pres">
      <dgm:prSet presAssocID="{7533364E-9A9E-4BC8-87BF-B5F8930A13F8}" presName="invisiNode" presStyleLbl="node1" presStyleIdx="1" presStyleCnt="7"/>
      <dgm:spPr/>
    </dgm:pt>
    <dgm:pt modelId="{C49D2700-FDA6-410E-BBD1-B05F4F052944}" type="pres">
      <dgm:prSet presAssocID="{7533364E-9A9E-4BC8-87BF-B5F8930A13F8}" presName="imagNode" presStyleLbl="fgImgPlace1" presStyleIdx="1" presStyleCnt="7"/>
      <dgm:spPr/>
    </dgm:pt>
    <dgm:pt modelId="{CE9A4D21-C62F-41E8-9638-B866CFF602ED}" type="pres">
      <dgm:prSet presAssocID="{2BD10289-BD51-4BB6-A458-6CE6CC39547E}" presName="sibTrans" presStyleLbl="sibTrans2D1" presStyleIdx="0" presStyleCnt="0"/>
      <dgm:spPr/>
      <dgm:t>
        <a:bodyPr/>
        <a:lstStyle/>
        <a:p>
          <a:endParaRPr lang="en-US"/>
        </a:p>
      </dgm:t>
    </dgm:pt>
    <dgm:pt modelId="{A37B1BD0-CC64-47DD-A9FC-16900A3000EB}" type="pres">
      <dgm:prSet presAssocID="{7517C5B5-C5D5-45D2-9BA3-2AEF7A6A52C0}" presName="compNode" presStyleCnt="0"/>
      <dgm:spPr/>
    </dgm:pt>
    <dgm:pt modelId="{A580F506-6588-4E6F-A59B-2CE184FECB7A}" type="pres">
      <dgm:prSet presAssocID="{7517C5B5-C5D5-45D2-9BA3-2AEF7A6A52C0}" presName="bkgdShape" presStyleLbl="node1" presStyleIdx="2" presStyleCnt="7"/>
      <dgm:spPr/>
      <dgm:t>
        <a:bodyPr/>
        <a:lstStyle/>
        <a:p>
          <a:endParaRPr lang="en-US"/>
        </a:p>
      </dgm:t>
    </dgm:pt>
    <dgm:pt modelId="{20A7485A-6D50-46D3-82B3-CC5D318222B0}" type="pres">
      <dgm:prSet presAssocID="{7517C5B5-C5D5-45D2-9BA3-2AEF7A6A52C0}" presName="nodeTx" presStyleLbl="node1" presStyleIdx="2" presStyleCnt="7">
        <dgm:presLayoutVars>
          <dgm:bulletEnabled val="1"/>
        </dgm:presLayoutVars>
      </dgm:prSet>
      <dgm:spPr/>
      <dgm:t>
        <a:bodyPr/>
        <a:lstStyle/>
        <a:p>
          <a:endParaRPr lang="en-US"/>
        </a:p>
      </dgm:t>
    </dgm:pt>
    <dgm:pt modelId="{FF2A98FA-3F58-4FA2-B286-625DE2970EFC}" type="pres">
      <dgm:prSet presAssocID="{7517C5B5-C5D5-45D2-9BA3-2AEF7A6A52C0}" presName="invisiNode" presStyleLbl="node1" presStyleIdx="2" presStyleCnt="7"/>
      <dgm:spPr/>
    </dgm:pt>
    <dgm:pt modelId="{8C366148-477F-4506-942D-B0077730825F}" type="pres">
      <dgm:prSet presAssocID="{7517C5B5-C5D5-45D2-9BA3-2AEF7A6A52C0}" presName="imagNode" presStyleLbl="fgImgPlace1" presStyleIdx="2" presStyleCnt="7"/>
      <dgm:spPr/>
    </dgm:pt>
    <dgm:pt modelId="{11928D1F-638E-4721-855D-5CAE3B052285}" type="pres">
      <dgm:prSet presAssocID="{44B1561C-CB7D-4500-8E88-38D1E2981250}" presName="sibTrans" presStyleLbl="sibTrans2D1" presStyleIdx="0" presStyleCnt="0"/>
      <dgm:spPr/>
      <dgm:t>
        <a:bodyPr/>
        <a:lstStyle/>
        <a:p>
          <a:endParaRPr lang="en-US"/>
        </a:p>
      </dgm:t>
    </dgm:pt>
    <dgm:pt modelId="{A0B2A88A-5181-45DF-9893-40C632524B70}" type="pres">
      <dgm:prSet presAssocID="{60CEBCAB-0C65-421E-9481-3D2F6FDF86A6}" presName="compNode" presStyleCnt="0"/>
      <dgm:spPr/>
    </dgm:pt>
    <dgm:pt modelId="{F4DAA5D1-943C-4700-BF3A-3BDFC9938CB9}" type="pres">
      <dgm:prSet presAssocID="{60CEBCAB-0C65-421E-9481-3D2F6FDF86A6}" presName="bkgdShape" presStyleLbl="node1" presStyleIdx="3" presStyleCnt="7"/>
      <dgm:spPr/>
      <dgm:t>
        <a:bodyPr/>
        <a:lstStyle/>
        <a:p>
          <a:endParaRPr lang="en-US"/>
        </a:p>
      </dgm:t>
    </dgm:pt>
    <dgm:pt modelId="{C6EB07FB-2D29-4DAB-B3B0-937AC2434D6A}" type="pres">
      <dgm:prSet presAssocID="{60CEBCAB-0C65-421E-9481-3D2F6FDF86A6}" presName="nodeTx" presStyleLbl="node1" presStyleIdx="3" presStyleCnt="7">
        <dgm:presLayoutVars>
          <dgm:bulletEnabled val="1"/>
        </dgm:presLayoutVars>
      </dgm:prSet>
      <dgm:spPr/>
      <dgm:t>
        <a:bodyPr/>
        <a:lstStyle/>
        <a:p>
          <a:endParaRPr lang="en-US"/>
        </a:p>
      </dgm:t>
    </dgm:pt>
    <dgm:pt modelId="{89325A61-F0D4-4F67-9A13-2B02BD8D3BB5}" type="pres">
      <dgm:prSet presAssocID="{60CEBCAB-0C65-421E-9481-3D2F6FDF86A6}" presName="invisiNode" presStyleLbl="node1" presStyleIdx="3" presStyleCnt="7"/>
      <dgm:spPr/>
    </dgm:pt>
    <dgm:pt modelId="{DAB0FD0D-06B5-4E83-AE33-72877880463F}" type="pres">
      <dgm:prSet presAssocID="{60CEBCAB-0C65-421E-9481-3D2F6FDF86A6}" presName="imagNode" presStyleLbl="fgImgPlace1" presStyleIdx="3" presStyleCnt="7"/>
      <dgm:spPr/>
    </dgm:pt>
    <dgm:pt modelId="{FFA00413-4AB5-473C-8067-02B4429421C6}" type="pres">
      <dgm:prSet presAssocID="{35CBFB0B-4C8D-4387-8D02-17D092C8D609}" presName="sibTrans" presStyleLbl="sibTrans2D1" presStyleIdx="0" presStyleCnt="0"/>
      <dgm:spPr/>
      <dgm:t>
        <a:bodyPr/>
        <a:lstStyle/>
        <a:p>
          <a:endParaRPr lang="en-US"/>
        </a:p>
      </dgm:t>
    </dgm:pt>
    <dgm:pt modelId="{C2E7FD87-EE9A-4BF8-BDF4-958F47FC8E34}" type="pres">
      <dgm:prSet presAssocID="{14004EAA-D85A-41A5-A5D8-B87E3795E518}" presName="compNode" presStyleCnt="0"/>
      <dgm:spPr/>
    </dgm:pt>
    <dgm:pt modelId="{6F632E17-AEDE-474A-8C20-86B87A0FAA9D}" type="pres">
      <dgm:prSet presAssocID="{14004EAA-D85A-41A5-A5D8-B87E3795E518}" presName="bkgdShape" presStyleLbl="node1" presStyleIdx="4" presStyleCnt="7"/>
      <dgm:spPr/>
      <dgm:t>
        <a:bodyPr/>
        <a:lstStyle/>
        <a:p>
          <a:endParaRPr lang="en-US"/>
        </a:p>
      </dgm:t>
    </dgm:pt>
    <dgm:pt modelId="{09E99698-08F0-4B27-AC77-BC588A837624}" type="pres">
      <dgm:prSet presAssocID="{14004EAA-D85A-41A5-A5D8-B87E3795E518}" presName="nodeTx" presStyleLbl="node1" presStyleIdx="4" presStyleCnt="7">
        <dgm:presLayoutVars>
          <dgm:bulletEnabled val="1"/>
        </dgm:presLayoutVars>
      </dgm:prSet>
      <dgm:spPr/>
      <dgm:t>
        <a:bodyPr/>
        <a:lstStyle/>
        <a:p>
          <a:endParaRPr lang="en-US"/>
        </a:p>
      </dgm:t>
    </dgm:pt>
    <dgm:pt modelId="{4112EF97-F6EE-4320-87C9-82A9E9F37EE3}" type="pres">
      <dgm:prSet presAssocID="{14004EAA-D85A-41A5-A5D8-B87E3795E518}" presName="invisiNode" presStyleLbl="node1" presStyleIdx="4" presStyleCnt="7"/>
      <dgm:spPr/>
    </dgm:pt>
    <dgm:pt modelId="{2918C5D5-EEEF-43B8-89B9-198160984A73}" type="pres">
      <dgm:prSet presAssocID="{14004EAA-D85A-41A5-A5D8-B87E3795E518}" presName="imagNode" presStyleLbl="fgImgPlace1" presStyleIdx="4" presStyleCnt="7"/>
      <dgm:spPr/>
    </dgm:pt>
    <dgm:pt modelId="{3482E91A-4EAB-4C18-A465-374340A05F0F}" type="pres">
      <dgm:prSet presAssocID="{2FCB050C-11A6-4ACB-8FD2-DE3BD5FEE11C}" presName="sibTrans" presStyleLbl="sibTrans2D1" presStyleIdx="0" presStyleCnt="0"/>
      <dgm:spPr/>
      <dgm:t>
        <a:bodyPr/>
        <a:lstStyle/>
        <a:p>
          <a:endParaRPr lang="en-US"/>
        </a:p>
      </dgm:t>
    </dgm:pt>
    <dgm:pt modelId="{EB64B727-1F2F-467A-A5C6-2D9E1867E506}" type="pres">
      <dgm:prSet presAssocID="{6A73BECD-094F-426D-B50F-FEF678CA87A8}" presName="compNode" presStyleCnt="0"/>
      <dgm:spPr/>
    </dgm:pt>
    <dgm:pt modelId="{77F50321-B53B-437C-BBE7-5AEA7E9D2579}" type="pres">
      <dgm:prSet presAssocID="{6A73BECD-094F-426D-B50F-FEF678CA87A8}" presName="bkgdShape" presStyleLbl="node1" presStyleIdx="5" presStyleCnt="7"/>
      <dgm:spPr/>
      <dgm:t>
        <a:bodyPr/>
        <a:lstStyle/>
        <a:p>
          <a:endParaRPr lang="en-US"/>
        </a:p>
      </dgm:t>
    </dgm:pt>
    <dgm:pt modelId="{7DD54A45-12AA-446F-A567-86A041FFB7E3}" type="pres">
      <dgm:prSet presAssocID="{6A73BECD-094F-426D-B50F-FEF678CA87A8}" presName="nodeTx" presStyleLbl="node1" presStyleIdx="5" presStyleCnt="7">
        <dgm:presLayoutVars>
          <dgm:bulletEnabled val="1"/>
        </dgm:presLayoutVars>
      </dgm:prSet>
      <dgm:spPr/>
      <dgm:t>
        <a:bodyPr/>
        <a:lstStyle/>
        <a:p>
          <a:endParaRPr lang="en-US"/>
        </a:p>
      </dgm:t>
    </dgm:pt>
    <dgm:pt modelId="{C0CF5B4C-C39D-44C3-8130-E5905004838B}" type="pres">
      <dgm:prSet presAssocID="{6A73BECD-094F-426D-B50F-FEF678CA87A8}" presName="invisiNode" presStyleLbl="node1" presStyleIdx="5" presStyleCnt="7"/>
      <dgm:spPr/>
    </dgm:pt>
    <dgm:pt modelId="{9FF4D268-A321-449F-B8F8-2DE2ACE20582}" type="pres">
      <dgm:prSet presAssocID="{6A73BECD-094F-426D-B50F-FEF678CA87A8}" presName="imagNode" presStyleLbl="fgImgPlace1" presStyleIdx="5" presStyleCnt="7"/>
      <dgm:spPr/>
    </dgm:pt>
    <dgm:pt modelId="{A7EC1EAE-FCD8-4BF6-BDDA-B2C852EC2F42}" type="pres">
      <dgm:prSet presAssocID="{52130187-F862-47F2-BD57-5432151B45B5}" presName="sibTrans" presStyleLbl="sibTrans2D1" presStyleIdx="0" presStyleCnt="0"/>
      <dgm:spPr/>
      <dgm:t>
        <a:bodyPr/>
        <a:lstStyle/>
        <a:p>
          <a:endParaRPr lang="en-US"/>
        </a:p>
      </dgm:t>
    </dgm:pt>
    <dgm:pt modelId="{F0F04005-6D2F-40AE-9C98-E8CADCE99D95}" type="pres">
      <dgm:prSet presAssocID="{4F84FECF-8F05-42D2-80B5-5A97CABE4029}" presName="compNode" presStyleCnt="0"/>
      <dgm:spPr/>
    </dgm:pt>
    <dgm:pt modelId="{902D6F14-7D62-4573-B6B7-4FE1AE81B879}" type="pres">
      <dgm:prSet presAssocID="{4F84FECF-8F05-42D2-80B5-5A97CABE4029}" presName="bkgdShape" presStyleLbl="node1" presStyleIdx="6" presStyleCnt="7"/>
      <dgm:spPr/>
      <dgm:t>
        <a:bodyPr/>
        <a:lstStyle/>
        <a:p>
          <a:endParaRPr lang="en-US"/>
        </a:p>
      </dgm:t>
    </dgm:pt>
    <dgm:pt modelId="{EE83CB80-01C6-491D-BC7A-49CCD891353E}" type="pres">
      <dgm:prSet presAssocID="{4F84FECF-8F05-42D2-80B5-5A97CABE4029}" presName="nodeTx" presStyleLbl="node1" presStyleIdx="6" presStyleCnt="7">
        <dgm:presLayoutVars>
          <dgm:bulletEnabled val="1"/>
        </dgm:presLayoutVars>
      </dgm:prSet>
      <dgm:spPr/>
      <dgm:t>
        <a:bodyPr/>
        <a:lstStyle/>
        <a:p>
          <a:endParaRPr lang="en-US"/>
        </a:p>
      </dgm:t>
    </dgm:pt>
    <dgm:pt modelId="{1BD1DAA9-58EF-49F5-8B42-12D83951359F}" type="pres">
      <dgm:prSet presAssocID="{4F84FECF-8F05-42D2-80B5-5A97CABE4029}" presName="invisiNode" presStyleLbl="node1" presStyleIdx="6" presStyleCnt="7"/>
      <dgm:spPr/>
    </dgm:pt>
    <dgm:pt modelId="{13C78BD0-9400-4A78-A96C-1BABD5C7B7BB}" type="pres">
      <dgm:prSet presAssocID="{4F84FECF-8F05-42D2-80B5-5A97CABE4029}" presName="imagNode" presStyleLbl="fgImgPlace1" presStyleIdx="6" presStyleCnt="7"/>
      <dgm:spPr/>
    </dgm:pt>
  </dgm:ptLst>
  <dgm:cxnLst>
    <dgm:cxn modelId="{6407D48E-623D-4A3E-9BF0-C5E1BBA6A726}" srcId="{0CCCF81F-852C-42DC-AAE6-EC0F5DD47088}" destId="{6A73BECD-094F-426D-B50F-FEF678CA87A8}" srcOrd="5" destOrd="0" parTransId="{C7613E48-66E7-427E-83ED-6ADA6C9B1448}" sibTransId="{52130187-F862-47F2-BD57-5432151B45B5}"/>
    <dgm:cxn modelId="{8F9DC61B-3522-4523-8A16-4C29328AF48E}" type="presOf" srcId="{2BD10289-BD51-4BB6-A458-6CE6CC39547E}" destId="{CE9A4D21-C62F-41E8-9638-B866CFF602ED}" srcOrd="0" destOrd="0" presId="urn:microsoft.com/office/officeart/2005/8/layout/hList7"/>
    <dgm:cxn modelId="{11DC4AE4-93B0-40C2-8CDD-DE427AAE5B6B}" type="presOf" srcId="{60CEBCAB-0C65-421E-9481-3D2F6FDF86A6}" destId="{C6EB07FB-2D29-4DAB-B3B0-937AC2434D6A}" srcOrd="1" destOrd="0" presId="urn:microsoft.com/office/officeart/2005/8/layout/hList7"/>
    <dgm:cxn modelId="{2B7A5D43-C9E9-4D74-984B-95411C5BF971}" type="presOf" srcId="{14004EAA-D85A-41A5-A5D8-B87E3795E518}" destId="{09E99698-08F0-4B27-AC77-BC588A837624}" srcOrd="1" destOrd="0" presId="urn:microsoft.com/office/officeart/2005/8/layout/hList7"/>
    <dgm:cxn modelId="{0A221017-3981-4F70-99E8-CCD59FDEDD71}" srcId="{0CCCF81F-852C-42DC-AAE6-EC0F5DD47088}" destId="{A90D8127-5AF2-4863-98DD-B78BCDF0E870}" srcOrd="0" destOrd="0" parTransId="{CC66A111-C80E-4182-9689-F382BFB4F788}" sibTransId="{1B391F2A-6A6C-4317-8FF1-D2454DFE20E3}"/>
    <dgm:cxn modelId="{0627139E-4BB1-4100-941C-939B8DC4223E}" srcId="{0CCCF81F-852C-42DC-AAE6-EC0F5DD47088}" destId="{60CEBCAB-0C65-421E-9481-3D2F6FDF86A6}" srcOrd="3" destOrd="0" parTransId="{0B994FE4-2682-4262-A8B6-ABD57501F870}" sibTransId="{35CBFB0B-4C8D-4387-8D02-17D092C8D609}"/>
    <dgm:cxn modelId="{EBD8FFB2-53F0-49D1-9B6B-0DE4A9384C99}" type="presOf" srcId="{60CEBCAB-0C65-421E-9481-3D2F6FDF86A6}" destId="{F4DAA5D1-943C-4700-BF3A-3BDFC9938CB9}" srcOrd="0" destOrd="0" presId="urn:microsoft.com/office/officeart/2005/8/layout/hList7"/>
    <dgm:cxn modelId="{D8CAE032-4F58-4C5E-AEF3-15ED570A8074}" type="presOf" srcId="{14004EAA-D85A-41A5-A5D8-B87E3795E518}" destId="{6F632E17-AEDE-474A-8C20-86B87A0FAA9D}" srcOrd="0" destOrd="0" presId="urn:microsoft.com/office/officeart/2005/8/layout/hList7"/>
    <dgm:cxn modelId="{CADD3655-E622-4BC9-9BD1-043F656B0F4F}" type="presOf" srcId="{7533364E-9A9E-4BC8-87BF-B5F8930A13F8}" destId="{99E94C3F-E34F-491D-987E-BC10CC930CC5}" srcOrd="1" destOrd="0" presId="urn:microsoft.com/office/officeart/2005/8/layout/hList7"/>
    <dgm:cxn modelId="{0ACFBABB-381E-4816-A17D-1BEDE0A7E15B}" type="presOf" srcId="{44B1561C-CB7D-4500-8E88-38D1E2981250}" destId="{11928D1F-638E-4721-855D-5CAE3B052285}" srcOrd="0" destOrd="0" presId="urn:microsoft.com/office/officeart/2005/8/layout/hList7"/>
    <dgm:cxn modelId="{F9F6B534-FC80-4756-BE33-79473FF51115}" type="presOf" srcId="{4F84FECF-8F05-42D2-80B5-5A97CABE4029}" destId="{902D6F14-7D62-4573-B6B7-4FE1AE81B879}" srcOrd="0" destOrd="0" presId="urn:microsoft.com/office/officeart/2005/8/layout/hList7"/>
    <dgm:cxn modelId="{1C52DB7D-2911-46E3-9844-77E4142577CC}" type="presOf" srcId="{6A73BECD-094F-426D-B50F-FEF678CA87A8}" destId="{7DD54A45-12AA-446F-A567-86A041FFB7E3}" srcOrd="1" destOrd="0" presId="urn:microsoft.com/office/officeart/2005/8/layout/hList7"/>
    <dgm:cxn modelId="{A26BEE32-DC42-48FE-9BFC-D813C28FD0D2}" type="presOf" srcId="{35CBFB0B-4C8D-4387-8D02-17D092C8D609}" destId="{FFA00413-4AB5-473C-8067-02B4429421C6}" srcOrd="0" destOrd="0" presId="urn:microsoft.com/office/officeart/2005/8/layout/hList7"/>
    <dgm:cxn modelId="{A120D57B-DCF5-4F58-B296-FDD5E91E6A6D}" type="presOf" srcId="{52130187-F862-47F2-BD57-5432151B45B5}" destId="{A7EC1EAE-FCD8-4BF6-BDDA-B2C852EC2F42}" srcOrd="0" destOrd="0" presId="urn:microsoft.com/office/officeart/2005/8/layout/hList7"/>
    <dgm:cxn modelId="{1F8A54BD-CE34-463F-87F1-C14F49A3BBB2}" srcId="{0CCCF81F-852C-42DC-AAE6-EC0F5DD47088}" destId="{14004EAA-D85A-41A5-A5D8-B87E3795E518}" srcOrd="4" destOrd="0" parTransId="{55A4F53C-D7E8-4640-938F-D157B5ED2E6F}" sibTransId="{2FCB050C-11A6-4ACB-8FD2-DE3BD5FEE11C}"/>
    <dgm:cxn modelId="{6DB32235-F18C-4EA7-AE26-93636BFFE281}" type="presOf" srcId="{0CCCF81F-852C-42DC-AAE6-EC0F5DD47088}" destId="{02FFD722-4851-467C-88CF-08F22E954931}" srcOrd="0" destOrd="0" presId="urn:microsoft.com/office/officeart/2005/8/layout/hList7"/>
    <dgm:cxn modelId="{DEC7EEF7-B03F-48E9-8587-EA89056FE20B}" type="presOf" srcId="{6A73BECD-094F-426D-B50F-FEF678CA87A8}" destId="{77F50321-B53B-437C-BBE7-5AEA7E9D2579}" srcOrd="0" destOrd="0" presId="urn:microsoft.com/office/officeart/2005/8/layout/hList7"/>
    <dgm:cxn modelId="{4A886A41-88ED-4BD6-9231-6847A99E6191}" srcId="{0CCCF81F-852C-42DC-AAE6-EC0F5DD47088}" destId="{7517C5B5-C5D5-45D2-9BA3-2AEF7A6A52C0}" srcOrd="2" destOrd="0" parTransId="{F7AE1F51-BC34-4DFF-9F3E-4DC1099916DD}" sibTransId="{44B1561C-CB7D-4500-8E88-38D1E2981250}"/>
    <dgm:cxn modelId="{DF5B1467-435E-4C60-8829-8D33190C8E42}" type="presOf" srcId="{1B391F2A-6A6C-4317-8FF1-D2454DFE20E3}" destId="{6ABC349F-BDB1-4180-B766-134C09A0627A}" srcOrd="0" destOrd="0" presId="urn:microsoft.com/office/officeart/2005/8/layout/hList7"/>
    <dgm:cxn modelId="{7ABDD7FD-725D-4797-8F23-8EE2E79AF78A}" type="presOf" srcId="{A90D8127-5AF2-4863-98DD-B78BCDF0E870}" destId="{9BB9C5F3-2D7E-47D8-BEEE-CEA16E008D96}" srcOrd="0" destOrd="0" presId="urn:microsoft.com/office/officeart/2005/8/layout/hList7"/>
    <dgm:cxn modelId="{9B996CF9-5D2A-4B03-931E-B22063FD509A}" srcId="{0CCCF81F-852C-42DC-AAE6-EC0F5DD47088}" destId="{4F84FECF-8F05-42D2-80B5-5A97CABE4029}" srcOrd="6" destOrd="0" parTransId="{0A42CF71-6863-4DD6-AE94-86175C6A05C1}" sibTransId="{95D36A48-FDB6-4070-8F87-A4FCE8780DBA}"/>
    <dgm:cxn modelId="{7582D4F8-AE0A-443D-9B85-28725E96A7E9}" type="presOf" srcId="{2FCB050C-11A6-4ACB-8FD2-DE3BD5FEE11C}" destId="{3482E91A-4EAB-4C18-A465-374340A05F0F}" srcOrd="0" destOrd="0" presId="urn:microsoft.com/office/officeart/2005/8/layout/hList7"/>
    <dgm:cxn modelId="{8B1AE654-7C75-4881-9506-53E9C4B72C5B}" type="presOf" srcId="{A90D8127-5AF2-4863-98DD-B78BCDF0E870}" destId="{CD53B271-A287-42B5-AE6D-4DA276525FFF}" srcOrd="1" destOrd="0" presId="urn:microsoft.com/office/officeart/2005/8/layout/hList7"/>
    <dgm:cxn modelId="{0D8A02B3-4D65-4B90-B722-4E32A767690D}" srcId="{0CCCF81F-852C-42DC-AAE6-EC0F5DD47088}" destId="{7533364E-9A9E-4BC8-87BF-B5F8930A13F8}" srcOrd="1" destOrd="0" parTransId="{22D6B886-3B7B-49A6-BC06-4A0CB73A073E}" sibTransId="{2BD10289-BD51-4BB6-A458-6CE6CC39547E}"/>
    <dgm:cxn modelId="{5E4AF64A-BB0F-417C-9116-9962A8FA83CD}" type="presOf" srcId="{7517C5B5-C5D5-45D2-9BA3-2AEF7A6A52C0}" destId="{20A7485A-6D50-46D3-82B3-CC5D318222B0}" srcOrd="1" destOrd="0" presId="urn:microsoft.com/office/officeart/2005/8/layout/hList7"/>
    <dgm:cxn modelId="{672970B4-E080-4C79-A467-0CBDA242433D}" type="presOf" srcId="{7517C5B5-C5D5-45D2-9BA3-2AEF7A6A52C0}" destId="{A580F506-6588-4E6F-A59B-2CE184FECB7A}" srcOrd="0" destOrd="0" presId="urn:microsoft.com/office/officeart/2005/8/layout/hList7"/>
    <dgm:cxn modelId="{2D2FF3EC-99AB-487E-80D2-A7AC6AD6F656}" type="presOf" srcId="{7533364E-9A9E-4BC8-87BF-B5F8930A13F8}" destId="{560C8CA5-152C-4AA5-8CDB-BDE7B1778817}" srcOrd="0" destOrd="0" presId="urn:microsoft.com/office/officeart/2005/8/layout/hList7"/>
    <dgm:cxn modelId="{AD745AE2-1C85-4693-9BE8-B296AA151FA8}" type="presOf" srcId="{4F84FECF-8F05-42D2-80B5-5A97CABE4029}" destId="{EE83CB80-01C6-491D-BC7A-49CCD891353E}" srcOrd="1" destOrd="0" presId="urn:microsoft.com/office/officeart/2005/8/layout/hList7"/>
    <dgm:cxn modelId="{BA6F5D1E-F759-4E0C-BD98-3C9DBD953BD8}" type="presParOf" srcId="{02FFD722-4851-467C-88CF-08F22E954931}" destId="{456D55D5-85C6-4024-A85B-50C6AD8F285F}" srcOrd="0" destOrd="0" presId="urn:microsoft.com/office/officeart/2005/8/layout/hList7"/>
    <dgm:cxn modelId="{1E91C668-3E81-4F7F-A1FA-F08E8FAE2C30}" type="presParOf" srcId="{02FFD722-4851-467C-88CF-08F22E954931}" destId="{2D588EE1-B04F-4448-9278-D201B23DCD41}" srcOrd="1" destOrd="0" presId="urn:microsoft.com/office/officeart/2005/8/layout/hList7"/>
    <dgm:cxn modelId="{DF7AB8A2-D720-46F3-AED3-CEA526C30174}" type="presParOf" srcId="{2D588EE1-B04F-4448-9278-D201B23DCD41}" destId="{EBF8F414-A887-49CA-9DF8-CF9A0850722E}" srcOrd="0" destOrd="0" presId="urn:microsoft.com/office/officeart/2005/8/layout/hList7"/>
    <dgm:cxn modelId="{D9CEB48D-A6FC-46CC-B494-6602BDB8C85C}" type="presParOf" srcId="{EBF8F414-A887-49CA-9DF8-CF9A0850722E}" destId="{9BB9C5F3-2D7E-47D8-BEEE-CEA16E008D96}" srcOrd="0" destOrd="0" presId="urn:microsoft.com/office/officeart/2005/8/layout/hList7"/>
    <dgm:cxn modelId="{1B642C6A-8F5F-4CE8-B4D8-3B723581DF57}" type="presParOf" srcId="{EBF8F414-A887-49CA-9DF8-CF9A0850722E}" destId="{CD53B271-A287-42B5-AE6D-4DA276525FFF}" srcOrd="1" destOrd="0" presId="urn:microsoft.com/office/officeart/2005/8/layout/hList7"/>
    <dgm:cxn modelId="{4CB27A43-05A1-4F73-A160-A8BAA20969C2}" type="presParOf" srcId="{EBF8F414-A887-49CA-9DF8-CF9A0850722E}" destId="{3EDA87B3-6911-4FD6-9A52-C7A1EE07AA02}" srcOrd="2" destOrd="0" presId="urn:microsoft.com/office/officeart/2005/8/layout/hList7"/>
    <dgm:cxn modelId="{2810F735-C21D-4CBB-8712-CB025692244F}" type="presParOf" srcId="{EBF8F414-A887-49CA-9DF8-CF9A0850722E}" destId="{D7FF306A-64C6-4F84-A109-1CAA61A78690}" srcOrd="3" destOrd="0" presId="urn:microsoft.com/office/officeart/2005/8/layout/hList7"/>
    <dgm:cxn modelId="{841AA907-3D20-435E-9860-AD98F54BCAB4}" type="presParOf" srcId="{2D588EE1-B04F-4448-9278-D201B23DCD41}" destId="{6ABC349F-BDB1-4180-B766-134C09A0627A}" srcOrd="1" destOrd="0" presId="urn:microsoft.com/office/officeart/2005/8/layout/hList7"/>
    <dgm:cxn modelId="{776797B7-159C-41F7-BEB0-A5459D763E95}" type="presParOf" srcId="{2D588EE1-B04F-4448-9278-D201B23DCD41}" destId="{77E0E492-B396-425C-9C1C-BBF7B34D798C}" srcOrd="2" destOrd="0" presId="urn:microsoft.com/office/officeart/2005/8/layout/hList7"/>
    <dgm:cxn modelId="{EC61A288-3E73-4368-82F7-09E326AE26DF}" type="presParOf" srcId="{77E0E492-B396-425C-9C1C-BBF7B34D798C}" destId="{560C8CA5-152C-4AA5-8CDB-BDE7B1778817}" srcOrd="0" destOrd="0" presId="urn:microsoft.com/office/officeart/2005/8/layout/hList7"/>
    <dgm:cxn modelId="{9E6F7028-6FA7-4EBA-A886-FDD8C84B8008}" type="presParOf" srcId="{77E0E492-B396-425C-9C1C-BBF7B34D798C}" destId="{99E94C3F-E34F-491D-987E-BC10CC930CC5}" srcOrd="1" destOrd="0" presId="urn:microsoft.com/office/officeart/2005/8/layout/hList7"/>
    <dgm:cxn modelId="{56E53CCC-2A00-4821-BCA7-65AF20612C00}" type="presParOf" srcId="{77E0E492-B396-425C-9C1C-BBF7B34D798C}" destId="{ACEDCFAE-D589-471A-B2AC-A01584C44941}" srcOrd="2" destOrd="0" presId="urn:microsoft.com/office/officeart/2005/8/layout/hList7"/>
    <dgm:cxn modelId="{D1EFB95C-4A39-46FB-83A3-42B63631B53B}" type="presParOf" srcId="{77E0E492-B396-425C-9C1C-BBF7B34D798C}" destId="{C49D2700-FDA6-410E-BBD1-B05F4F052944}" srcOrd="3" destOrd="0" presId="urn:microsoft.com/office/officeart/2005/8/layout/hList7"/>
    <dgm:cxn modelId="{3F9CF54F-DB4A-4242-BF20-0D47CCEF3BB5}" type="presParOf" srcId="{2D588EE1-B04F-4448-9278-D201B23DCD41}" destId="{CE9A4D21-C62F-41E8-9638-B866CFF602ED}" srcOrd="3" destOrd="0" presId="urn:microsoft.com/office/officeart/2005/8/layout/hList7"/>
    <dgm:cxn modelId="{EAA65B40-62D5-4511-A92F-31C7168FCF47}" type="presParOf" srcId="{2D588EE1-B04F-4448-9278-D201B23DCD41}" destId="{A37B1BD0-CC64-47DD-A9FC-16900A3000EB}" srcOrd="4" destOrd="0" presId="urn:microsoft.com/office/officeart/2005/8/layout/hList7"/>
    <dgm:cxn modelId="{DB84A6AC-AEE1-47A8-9F9C-FEBF14186B99}" type="presParOf" srcId="{A37B1BD0-CC64-47DD-A9FC-16900A3000EB}" destId="{A580F506-6588-4E6F-A59B-2CE184FECB7A}" srcOrd="0" destOrd="0" presId="urn:microsoft.com/office/officeart/2005/8/layout/hList7"/>
    <dgm:cxn modelId="{8608DA00-BE9E-4AF2-B203-1CF083255F4D}" type="presParOf" srcId="{A37B1BD0-CC64-47DD-A9FC-16900A3000EB}" destId="{20A7485A-6D50-46D3-82B3-CC5D318222B0}" srcOrd="1" destOrd="0" presId="urn:microsoft.com/office/officeart/2005/8/layout/hList7"/>
    <dgm:cxn modelId="{31BE9A2B-6701-4F02-A048-87AF74D9FB06}" type="presParOf" srcId="{A37B1BD0-CC64-47DD-A9FC-16900A3000EB}" destId="{FF2A98FA-3F58-4FA2-B286-625DE2970EFC}" srcOrd="2" destOrd="0" presId="urn:microsoft.com/office/officeart/2005/8/layout/hList7"/>
    <dgm:cxn modelId="{D0EDC8E9-1685-4D11-A815-2BBA781603CC}" type="presParOf" srcId="{A37B1BD0-CC64-47DD-A9FC-16900A3000EB}" destId="{8C366148-477F-4506-942D-B0077730825F}" srcOrd="3" destOrd="0" presId="urn:microsoft.com/office/officeart/2005/8/layout/hList7"/>
    <dgm:cxn modelId="{4E2B2787-E50E-4F3A-80A0-01A656AD7E6A}" type="presParOf" srcId="{2D588EE1-B04F-4448-9278-D201B23DCD41}" destId="{11928D1F-638E-4721-855D-5CAE3B052285}" srcOrd="5" destOrd="0" presId="urn:microsoft.com/office/officeart/2005/8/layout/hList7"/>
    <dgm:cxn modelId="{60AAEEE3-65A5-4CE0-A6FB-599BE088F9C9}" type="presParOf" srcId="{2D588EE1-B04F-4448-9278-D201B23DCD41}" destId="{A0B2A88A-5181-45DF-9893-40C632524B70}" srcOrd="6" destOrd="0" presId="urn:microsoft.com/office/officeart/2005/8/layout/hList7"/>
    <dgm:cxn modelId="{2E8C0EA1-8893-437C-BB65-B9AEB478ADC1}" type="presParOf" srcId="{A0B2A88A-5181-45DF-9893-40C632524B70}" destId="{F4DAA5D1-943C-4700-BF3A-3BDFC9938CB9}" srcOrd="0" destOrd="0" presId="urn:microsoft.com/office/officeart/2005/8/layout/hList7"/>
    <dgm:cxn modelId="{8BD89325-ED64-4290-A5DE-BAB53C06C526}" type="presParOf" srcId="{A0B2A88A-5181-45DF-9893-40C632524B70}" destId="{C6EB07FB-2D29-4DAB-B3B0-937AC2434D6A}" srcOrd="1" destOrd="0" presId="urn:microsoft.com/office/officeart/2005/8/layout/hList7"/>
    <dgm:cxn modelId="{5838911C-3C08-499D-AFD6-CA4E0AC28210}" type="presParOf" srcId="{A0B2A88A-5181-45DF-9893-40C632524B70}" destId="{89325A61-F0D4-4F67-9A13-2B02BD8D3BB5}" srcOrd="2" destOrd="0" presId="urn:microsoft.com/office/officeart/2005/8/layout/hList7"/>
    <dgm:cxn modelId="{D27BD426-360F-419D-BED4-B06EBC89141A}" type="presParOf" srcId="{A0B2A88A-5181-45DF-9893-40C632524B70}" destId="{DAB0FD0D-06B5-4E83-AE33-72877880463F}" srcOrd="3" destOrd="0" presId="urn:microsoft.com/office/officeart/2005/8/layout/hList7"/>
    <dgm:cxn modelId="{47F30321-26A6-47C1-9DBD-3FE01C681475}" type="presParOf" srcId="{2D588EE1-B04F-4448-9278-D201B23DCD41}" destId="{FFA00413-4AB5-473C-8067-02B4429421C6}" srcOrd="7" destOrd="0" presId="urn:microsoft.com/office/officeart/2005/8/layout/hList7"/>
    <dgm:cxn modelId="{E3A37B52-FE2B-497B-910C-BEEB09EB0762}" type="presParOf" srcId="{2D588EE1-B04F-4448-9278-D201B23DCD41}" destId="{C2E7FD87-EE9A-4BF8-BDF4-958F47FC8E34}" srcOrd="8" destOrd="0" presId="urn:microsoft.com/office/officeart/2005/8/layout/hList7"/>
    <dgm:cxn modelId="{16BA9368-1CEB-4D7B-9299-BE25C227EE54}" type="presParOf" srcId="{C2E7FD87-EE9A-4BF8-BDF4-958F47FC8E34}" destId="{6F632E17-AEDE-474A-8C20-86B87A0FAA9D}" srcOrd="0" destOrd="0" presId="urn:microsoft.com/office/officeart/2005/8/layout/hList7"/>
    <dgm:cxn modelId="{2BF04C5F-3E85-437E-B8A3-7A56803851E3}" type="presParOf" srcId="{C2E7FD87-EE9A-4BF8-BDF4-958F47FC8E34}" destId="{09E99698-08F0-4B27-AC77-BC588A837624}" srcOrd="1" destOrd="0" presId="urn:microsoft.com/office/officeart/2005/8/layout/hList7"/>
    <dgm:cxn modelId="{EA0C9602-2395-40DE-BD62-4BB084B93BAE}" type="presParOf" srcId="{C2E7FD87-EE9A-4BF8-BDF4-958F47FC8E34}" destId="{4112EF97-F6EE-4320-87C9-82A9E9F37EE3}" srcOrd="2" destOrd="0" presId="urn:microsoft.com/office/officeart/2005/8/layout/hList7"/>
    <dgm:cxn modelId="{8A005003-9569-40DB-B75C-BDAEF31ACB97}" type="presParOf" srcId="{C2E7FD87-EE9A-4BF8-BDF4-958F47FC8E34}" destId="{2918C5D5-EEEF-43B8-89B9-198160984A73}" srcOrd="3" destOrd="0" presId="urn:microsoft.com/office/officeart/2005/8/layout/hList7"/>
    <dgm:cxn modelId="{9CA6FA31-BB99-4606-8388-A95ED28AFCEE}" type="presParOf" srcId="{2D588EE1-B04F-4448-9278-D201B23DCD41}" destId="{3482E91A-4EAB-4C18-A465-374340A05F0F}" srcOrd="9" destOrd="0" presId="urn:microsoft.com/office/officeart/2005/8/layout/hList7"/>
    <dgm:cxn modelId="{6CD49940-D8D8-4C32-B163-F258680C25AA}" type="presParOf" srcId="{2D588EE1-B04F-4448-9278-D201B23DCD41}" destId="{EB64B727-1F2F-467A-A5C6-2D9E1867E506}" srcOrd="10" destOrd="0" presId="urn:microsoft.com/office/officeart/2005/8/layout/hList7"/>
    <dgm:cxn modelId="{21E7E228-D78C-464D-A13A-63011E7B7BD4}" type="presParOf" srcId="{EB64B727-1F2F-467A-A5C6-2D9E1867E506}" destId="{77F50321-B53B-437C-BBE7-5AEA7E9D2579}" srcOrd="0" destOrd="0" presId="urn:microsoft.com/office/officeart/2005/8/layout/hList7"/>
    <dgm:cxn modelId="{417FD2C6-2F26-41C9-A5D8-AD362E79CD80}" type="presParOf" srcId="{EB64B727-1F2F-467A-A5C6-2D9E1867E506}" destId="{7DD54A45-12AA-446F-A567-86A041FFB7E3}" srcOrd="1" destOrd="0" presId="urn:microsoft.com/office/officeart/2005/8/layout/hList7"/>
    <dgm:cxn modelId="{0F349DE4-D437-4199-9B92-208A0DC451DF}" type="presParOf" srcId="{EB64B727-1F2F-467A-A5C6-2D9E1867E506}" destId="{C0CF5B4C-C39D-44C3-8130-E5905004838B}" srcOrd="2" destOrd="0" presId="urn:microsoft.com/office/officeart/2005/8/layout/hList7"/>
    <dgm:cxn modelId="{FDB6F597-250B-43F7-85CA-77D00C34C02B}" type="presParOf" srcId="{EB64B727-1F2F-467A-A5C6-2D9E1867E506}" destId="{9FF4D268-A321-449F-B8F8-2DE2ACE20582}" srcOrd="3" destOrd="0" presId="urn:microsoft.com/office/officeart/2005/8/layout/hList7"/>
    <dgm:cxn modelId="{A27A12F1-CF02-445F-B552-B361F9E99652}" type="presParOf" srcId="{2D588EE1-B04F-4448-9278-D201B23DCD41}" destId="{A7EC1EAE-FCD8-4BF6-BDDA-B2C852EC2F42}" srcOrd="11" destOrd="0" presId="urn:microsoft.com/office/officeart/2005/8/layout/hList7"/>
    <dgm:cxn modelId="{F73B8FC8-ABDD-4D35-A6CF-EAFCA24C0773}" type="presParOf" srcId="{2D588EE1-B04F-4448-9278-D201B23DCD41}" destId="{F0F04005-6D2F-40AE-9C98-E8CADCE99D95}" srcOrd="12" destOrd="0" presId="urn:microsoft.com/office/officeart/2005/8/layout/hList7"/>
    <dgm:cxn modelId="{963598E4-8C50-40E9-AD08-2BD4541F5481}" type="presParOf" srcId="{F0F04005-6D2F-40AE-9C98-E8CADCE99D95}" destId="{902D6F14-7D62-4573-B6B7-4FE1AE81B879}" srcOrd="0" destOrd="0" presId="urn:microsoft.com/office/officeart/2005/8/layout/hList7"/>
    <dgm:cxn modelId="{A01D8463-931A-435F-BC4E-B27FEAC2B39F}" type="presParOf" srcId="{F0F04005-6D2F-40AE-9C98-E8CADCE99D95}" destId="{EE83CB80-01C6-491D-BC7A-49CCD891353E}" srcOrd="1" destOrd="0" presId="urn:microsoft.com/office/officeart/2005/8/layout/hList7"/>
    <dgm:cxn modelId="{3EA30AF7-7E5B-4636-B3B5-995CA53ECE81}" type="presParOf" srcId="{F0F04005-6D2F-40AE-9C98-E8CADCE99D95}" destId="{1BD1DAA9-58EF-49F5-8B42-12D83951359F}" srcOrd="2" destOrd="0" presId="urn:microsoft.com/office/officeart/2005/8/layout/hList7"/>
    <dgm:cxn modelId="{6B17E830-FC7F-4200-8150-2F8D92A1001C}" type="presParOf" srcId="{F0F04005-6D2F-40AE-9C98-E8CADCE99D95}" destId="{13C78BD0-9400-4A78-A96C-1BABD5C7B7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B05288-283A-406C-9FD4-66444CAE3F61}" type="doc">
      <dgm:prSet loTypeId="urn:diagrams.loki3.com/VaryingWidthList" loCatId="list" qsTypeId="urn:microsoft.com/office/officeart/2005/8/quickstyle/simple1" qsCatId="simple" csTypeId="urn:microsoft.com/office/officeart/2005/8/colors/colorful1" csCatId="colorful" phldr="1"/>
      <dgm:spPr/>
    </dgm:pt>
    <dgm:pt modelId="{F18E504C-7E25-496B-AA7D-1CEAD97B4DA8}">
      <dgm:prSet phldrT="[Text]"/>
      <dgm:spPr/>
      <dgm:t>
        <a:bodyPr/>
        <a:lstStyle/>
        <a:p>
          <a:pPr algn="l"/>
          <a:r>
            <a:rPr lang="en-US" dirty="0" smtClean="0"/>
            <a:t>Humanism</a:t>
          </a:r>
          <a:endParaRPr lang="en-US" dirty="0"/>
        </a:p>
      </dgm:t>
    </dgm:pt>
    <dgm:pt modelId="{A4157242-02C5-4DCB-8442-B2CE7E5FCC02}" type="parTrans" cxnId="{87C91DEB-5DEE-4F08-92A2-7EC7D87D362B}">
      <dgm:prSet/>
      <dgm:spPr/>
      <dgm:t>
        <a:bodyPr/>
        <a:lstStyle/>
        <a:p>
          <a:pPr algn="l"/>
          <a:endParaRPr lang="en-US"/>
        </a:p>
      </dgm:t>
    </dgm:pt>
    <dgm:pt modelId="{041CD7C2-619D-4784-8541-F2820C4C1501}" type="sibTrans" cxnId="{87C91DEB-5DEE-4F08-92A2-7EC7D87D362B}">
      <dgm:prSet/>
      <dgm:spPr/>
      <dgm:t>
        <a:bodyPr/>
        <a:lstStyle/>
        <a:p>
          <a:pPr algn="l"/>
          <a:endParaRPr lang="en-US"/>
        </a:p>
      </dgm:t>
    </dgm:pt>
    <dgm:pt modelId="{EE6B8E78-39BE-4973-A00C-C85A5F7C8835}">
      <dgm:prSet phldrT="[Text]"/>
      <dgm:spPr/>
      <dgm:t>
        <a:bodyPr/>
        <a:lstStyle/>
        <a:p>
          <a:pPr algn="l"/>
          <a:r>
            <a:rPr lang="en-US" dirty="0" smtClean="0"/>
            <a:t>Pragmatism</a:t>
          </a:r>
          <a:endParaRPr lang="en-US" dirty="0"/>
        </a:p>
      </dgm:t>
    </dgm:pt>
    <dgm:pt modelId="{65A57A62-4CE8-48A8-8EE2-AF890AF3B9F5}" type="parTrans" cxnId="{8353A7BE-9C2A-4F10-8128-B197C2F3C9C8}">
      <dgm:prSet/>
      <dgm:spPr/>
      <dgm:t>
        <a:bodyPr/>
        <a:lstStyle/>
        <a:p>
          <a:pPr algn="l"/>
          <a:endParaRPr lang="en-US"/>
        </a:p>
      </dgm:t>
    </dgm:pt>
    <dgm:pt modelId="{B71E0AAB-F359-4B20-9B86-D751D37186CA}" type="sibTrans" cxnId="{8353A7BE-9C2A-4F10-8128-B197C2F3C9C8}">
      <dgm:prSet/>
      <dgm:spPr/>
      <dgm:t>
        <a:bodyPr/>
        <a:lstStyle/>
        <a:p>
          <a:pPr algn="l"/>
          <a:endParaRPr lang="en-US"/>
        </a:p>
      </dgm:t>
    </dgm:pt>
    <dgm:pt modelId="{EF1EEDE7-6FDD-43D9-A69B-0BBEB0ED5D83}">
      <dgm:prSet phldrT="[Text]"/>
      <dgm:spPr/>
      <dgm:t>
        <a:bodyPr/>
        <a:lstStyle/>
        <a:p>
          <a:pPr algn="l"/>
          <a:r>
            <a:rPr lang="en-US" dirty="0" smtClean="0"/>
            <a:t>Individualism</a:t>
          </a:r>
          <a:endParaRPr lang="en-US" dirty="0"/>
        </a:p>
      </dgm:t>
    </dgm:pt>
    <dgm:pt modelId="{A7F8ACC8-7707-4DC3-A192-9111D65AF2E0}" type="parTrans" cxnId="{25C16AE4-C7A8-45B1-B4E6-5C7FA9FD4997}">
      <dgm:prSet/>
      <dgm:spPr/>
      <dgm:t>
        <a:bodyPr/>
        <a:lstStyle/>
        <a:p>
          <a:pPr algn="l"/>
          <a:endParaRPr lang="en-US"/>
        </a:p>
      </dgm:t>
    </dgm:pt>
    <dgm:pt modelId="{F64B25AA-E378-4911-8F9D-D71D2045112A}" type="sibTrans" cxnId="{25C16AE4-C7A8-45B1-B4E6-5C7FA9FD4997}">
      <dgm:prSet/>
      <dgm:spPr/>
      <dgm:t>
        <a:bodyPr/>
        <a:lstStyle/>
        <a:p>
          <a:pPr algn="l"/>
          <a:endParaRPr lang="en-US"/>
        </a:p>
      </dgm:t>
    </dgm:pt>
    <dgm:pt modelId="{869EE1D4-175C-450E-906D-C38B09281B63}">
      <dgm:prSet/>
      <dgm:spPr/>
      <dgm:t>
        <a:bodyPr/>
        <a:lstStyle/>
        <a:p>
          <a:pPr algn="l"/>
          <a:r>
            <a:rPr lang="en-US" dirty="0" smtClean="0"/>
            <a:t>Autonomy</a:t>
          </a:r>
          <a:endParaRPr lang="en-US" dirty="0"/>
        </a:p>
      </dgm:t>
    </dgm:pt>
    <dgm:pt modelId="{743A2827-A771-49CD-B27D-1A8B3475CA63}" type="parTrans" cxnId="{26DDAC63-14C8-456D-853B-27E68FC322CB}">
      <dgm:prSet/>
      <dgm:spPr/>
      <dgm:t>
        <a:bodyPr/>
        <a:lstStyle/>
        <a:p>
          <a:pPr algn="l"/>
          <a:endParaRPr lang="en-US"/>
        </a:p>
      </dgm:t>
    </dgm:pt>
    <dgm:pt modelId="{7DB9FC46-19B8-419A-ACAF-A21B44B54861}" type="sibTrans" cxnId="{26DDAC63-14C8-456D-853B-27E68FC322CB}">
      <dgm:prSet/>
      <dgm:spPr/>
      <dgm:t>
        <a:bodyPr/>
        <a:lstStyle/>
        <a:p>
          <a:pPr algn="l"/>
          <a:endParaRPr lang="en-US"/>
        </a:p>
      </dgm:t>
    </dgm:pt>
    <dgm:pt modelId="{76570CDD-7766-40DC-BDDB-8CDD169A61BF}">
      <dgm:prSet/>
      <dgm:spPr/>
      <dgm:t>
        <a:bodyPr/>
        <a:lstStyle/>
        <a:p>
          <a:pPr algn="l"/>
          <a:r>
            <a:rPr lang="en-US" smtClean="0"/>
            <a:t>Incrementalism</a:t>
          </a:r>
          <a:endParaRPr lang="en-US" dirty="0"/>
        </a:p>
      </dgm:t>
    </dgm:pt>
    <dgm:pt modelId="{33767E15-BF4B-45D6-BC1B-5FBFABD825DF}" type="parTrans" cxnId="{8E25CFD1-9D4E-4AAC-ABDA-EF196F0ED51E}">
      <dgm:prSet/>
      <dgm:spPr/>
      <dgm:t>
        <a:bodyPr/>
        <a:lstStyle/>
        <a:p>
          <a:pPr algn="l"/>
          <a:endParaRPr lang="en-US"/>
        </a:p>
      </dgm:t>
    </dgm:pt>
    <dgm:pt modelId="{F434A58F-2E40-4CBC-A843-DF8C42D1F8F5}" type="sibTrans" cxnId="{8E25CFD1-9D4E-4AAC-ABDA-EF196F0ED51E}">
      <dgm:prSet/>
      <dgm:spPr/>
      <dgm:t>
        <a:bodyPr/>
        <a:lstStyle/>
        <a:p>
          <a:pPr algn="l"/>
          <a:endParaRPr lang="en-US"/>
        </a:p>
      </dgm:t>
    </dgm:pt>
    <dgm:pt modelId="{75DCA226-63B4-4620-BE29-08EB918BFA4A}">
      <dgm:prSet/>
      <dgm:spPr/>
      <dgm:t>
        <a:bodyPr/>
        <a:lstStyle/>
        <a:p>
          <a:pPr algn="l"/>
          <a:r>
            <a:rPr lang="en-US" smtClean="0"/>
            <a:t>Accountability Without Termination</a:t>
          </a:r>
          <a:endParaRPr lang="en-US" dirty="0"/>
        </a:p>
      </dgm:t>
    </dgm:pt>
    <dgm:pt modelId="{C8D8DF24-31C9-477E-9CD0-7A0EF8390476}" type="parTrans" cxnId="{329D7BE9-32BA-441D-9259-30D16E462629}">
      <dgm:prSet/>
      <dgm:spPr/>
      <dgm:t>
        <a:bodyPr/>
        <a:lstStyle/>
        <a:p>
          <a:pPr algn="l"/>
          <a:endParaRPr lang="en-US"/>
        </a:p>
      </dgm:t>
    </dgm:pt>
    <dgm:pt modelId="{97C3F885-5079-427A-A76A-EC7FD0B09876}" type="sibTrans" cxnId="{329D7BE9-32BA-441D-9259-30D16E462629}">
      <dgm:prSet/>
      <dgm:spPr/>
      <dgm:t>
        <a:bodyPr/>
        <a:lstStyle/>
        <a:p>
          <a:pPr algn="l"/>
          <a:endParaRPr lang="en-US"/>
        </a:p>
      </dgm:t>
    </dgm:pt>
    <dgm:pt modelId="{2FD44963-1784-446C-8E7D-6C8288564E5E}" type="pres">
      <dgm:prSet presAssocID="{E0B05288-283A-406C-9FD4-66444CAE3F61}" presName="Name0" presStyleCnt="0">
        <dgm:presLayoutVars>
          <dgm:resizeHandles/>
        </dgm:presLayoutVars>
      </dgm:prSet>
      <dgm:spPr/>
    </dgm:pt>
    <dgm:pt modelId="{E09D5E04-C86B-4D0B-9091-AE989B450A26}" type="pres">
      <dgm:prSet presAssocID="{F18E504C-7E25-496B-AA7D-1CEAD97B4DA8}" presName="text" presStyleLbl="node1" presStyleIdx="0" presStyleCnt="6" custScaleY="99362" custLinFactX="-4081" custLinFactNeighborX="-100000">
        <dgm:presLayoutVars>
          <dgm:bulletEnabled val="1"/>
        </dgm:presLayoutVars>
      </dgm:prSet>
      <dgm:spPr/>
      <dgm:t>
        <a:bodyPr/>
        <a:lstStyle/>
        <a:p>
          <a:endParaRPr lang="en-US"/>
        </a:p>
      </dgm:t>
    </dgm:pt>
    <dgm:pt modelId="{DD88FF7D-7765-4CB2-8963-5F0273624FCC}" type="pres">
      <dgm:prSet presAssocID="{041CD7C2-619D-4784-8541-F2820C4C1501}" presName="space" presStyleCnt="0"/>
      <dgm:spPr/>
    </dgm:pt>
    <dgm:pt modelId="{D96E85BF-AD62-4809-BD42-26F55ED0F334}" type="pres">
      <dgm:prSet presAssocID="{EE6B8E78-39BE-4973-A00C-C85A5F7C8835}" presName="text" presStyleLbl="node1" presStyleIdx="1" presStyleCnt="6" custLinFactNeighborX="-87579" custLinFactNeighborY="81600">
        <dgm:presLayoutVars>
          <dgm:bulletEnabled val="1"/>
        </dgm:presLayoutVars>
      </dgm:prSet>
      <dgm:spPr/>
      <dgm:t>
        <a:bodyPr/>
        <a:lstStyle/>
        <a:p>
          <a:endParaRPr lang="en-US"/>
        </a:p>
      </dgm:t>
    </dgm:pt>
    <dgm:pt modelId="{111A67B0-F678-4939-9EF2-87FD062FC72C}" type="pres">
      <dgm:prSet presAssocID="{B71E0AAB-F359-4B20-9B86-D751D37186CA}" presName="space" presStyleCnt="0"/>
      <dgm:spPr/>
    </dgm:pt>
    <dgm:pt modelId="{F26048B5-740B-47C4-B90C-5C083DA3FE14}" type="pres">
      <dgm:prSet presAssocID="{EF1EEDE7-6FDD-43D9-A69B-0BBEB0ED5D83}" presName="text" presStyleLbl="node1" presStyleIdx="2" presStyleCnt="6" custLinFactY="3672" custLinFactNeighborX="-80113" custLinFactNeighborY="100000">
        <dgm:presLayoutVars>
          <dgm:bulletEnabled val="1"/>
        </dgm:presLayoutVars>
      </dgm:prSet>
      <dgm:spPr/>
      <dgm:t>
        <a:bodyPr/>
        <a:lstStyle/>
        <a:p>
          <a:endParaRPr lang="en-US"/>
        </a:p>
      </dgm:t>
    </dgm:pt>
    <dgm:pt modelId="{EB5B4737-B2AF-406F-A0C8-29180D2F3288}" type="pres">
      <dgm:prSet presAssocID="{F64B25AA-E378-4911-8F9D-D71D2045112A}" presName="space" presStyleCnt="0"/>
      <dgm:spPr/>
    </dgm:pt>
    <dgm:pt modelId="{067FE235-C03E-4ECB-A752-FE25A3534665}" type="pres">
      <dgm:prSet presAssocID="{76570CDD-7766-40DC-BDDB-8CDD169A61BF}" presName="text" presStyleLbl="node1" presStyleIdx="3" presStyleCnt="6" custLinFactY="3672" custLinFactNeighborX="-69606" custLinFactNeighborY="100000">
        <dgm:presLayoutVars>
          <dgm:bulletEnabled val="1"/>
        </dgm:presLayoutVars>
      </dgm:prSet>
      <dgm:spPr/>
      <dgm:t>
        <a:bodyPr/>
        <a:lstStyle/>
        <a:p>
          <a:endParaRPr lang="en-US"/>
        </a:p>
      </dgm:t>
    </dgm:pt>
    <dgm:pt modelId="{B4298284-ACA2-4B35-A747-0FF18AD279D7}" type="pres">
      <dgm:prSet presAssocID="{F434A58F-2E40-4CBC-A843-DF8C42D1F8F5}" presName="space" presStyleCnt="0"/>
      <dgm:spPr/>
    </dgm:pt>
    <dgm:pt modelId="{36BC9A65-8A6E-4E40-8C89-4E2536A3E230}" type="pres">
      <dgm:prSet presAssocID="{869EE1D4-175C-450E-906D-C38B09281B63}" presName="text" presStyleLbl="node1" presStyleIdx="4" presStyleCnt="6" custLinFactX="-11270" custLinFactY="1376" custLinFactNeighborX="-100000" custLinFactNeighborY="100000">
        <dgm:presLayoutVars>
          <dgm:bulletEnabled val="1"/>
        </dgm:presLayoutVars>
      </dgm:prSet>
      <dgm:spPr/>
      <dgm:t>
        <a:bodyPr/>
        <a:lstStyle/>
        <a:p>
          <a:endParaRPr lang="en-US"/>
        </a:p>
      </dgm:t>
    </dgm:pt>
    <dgm:pt modelId="{EA46C087-9767-4A96-A067-71D7E5F6ABD3}" type="pres">
      <dgm:prSet presAssocID="{7DB9FC46-19B8-419A-ACAF-A21B44B54861}" presName="space" presStyleCnt="0"/>
      <dgm:spPr/>
    </dgm:pt>
    <dgm:pt modelId="{874407F4-CF7C-4321-8A21-B2892D79EFE2}" type="pres">
      <dgm:prSet presAssocID="{75DCA226-63B4-4620-BE29-08EB918BFA4A}" presName="text" presStyleLbl="node1" presStyleIdx="5" presStyleCnt="6" custLinFactY="3672" custLinFactNeighborX="-31343" custLinFactNeighborY="100000">
        <dgm:presLayoutVars>
          <dgm:bulletEnabled val="1"/>
        </dgm:presLayoutVars>
      </dgm:prSet>
      <dgm:spPr/>
      <dgm:t>
        <a:bodyPr/>
        <a:lstStyle/>
        <a:p>
          <a:endParaRPr lang="en-US"/>
        </a:p>
      </dgm:t>
    </dgm:pt>
  </dgm:ptLst>
  <dgm:cxnLst>
    <dgm:cxn modelId="{8E25CFD1-9D4E-4AAC-ABDA-EF196F0ED51E}" srcId="{E0B05288-283A-406C-9FD4-66444CAE3F61}" destId="{76570CDD-7766-40DC-BDDB-8CDD169A61BF}" srcOrd="3" destOrd="0" parTransId="{33767E15-BF4B-45D6-BC1B-5FBFABD825DF}" sibTransId="{F434A58F-2E40-4CBC-A843-DF8C42D1F8F5}"/>
    <dgm:cxn modelId="{661653C1-D232-4B10-B4CA-9AB8BFC0436C}" type="presOf" srcId="{EF1EEDE7-6FDD-43D9-A69B-0BBEB0ED5D83}" destId="{F26048B5-740B-47C4-B90C-5C083DA3FE14}" srcOrd="0" destOrd="0" presId="urn:diagrams.loki3.com/VaryingWidthList"/>
    <dgm:cxn modelId="{8353A7BE-9C2A-4F10-8128-B197C2F3C9C8}" srcId="{E0B05288-283A-406C-9FD4-66444CAE3F61}" destId="{EE6B8E78-39BE-4973-A00C-C85A5F7C8835}" srcOrd="1" destOrd="0" parTransId="{65A57A62-4CE8-48A8-8EE2-AF890AF3B9F5}" sibTransId="{B71E0AAB-F359-4B20-9B86-D751D37186CA}"/>
    <dgm:cxn modelId="{040746EA-7274-4ECA-96F5-CBCD258E8CCB}" type="presOf" srcId="{F18E504C-7E25-496B-AA7D-1CEAD97B4DA8}" destId="{E09D5E04-C86B-4D0B-9091-AE989B450A26}" srcOrd="0" destOrd="0" presId="urn:diagrams.loki3.com/VaryingWidthList"/>
    <dgm:cxn modelId="{50D6FBA8-7DE2-4F01-907D-E192E8E86066}" type="presOf" srcId="{869EE1D4-175C-450E-906D-C38B09281B63}" destId="{36BC9A65-8A6E-4E40-8C89-4E2536A3E230}" srcOrd="0" destOrd="0" presId="urn:diagrams.loki3.com/VaryingWidthList"/>
    <dgm:cxn modelId="{25C16AE4-C7A8-45B1-B4E6-5C7FA9FD4997}" srcId="{E0B05288-283A-406C-9FD4-66444CAE3F61}" destId="{EF1EEDE7-6FDD-43D9-A69B-0BBEB0ED5D83}" srcOrd="2" destOrd="0" parTransId="{A7F8ACC8-7707-4DC3-A192-9111D65AF2E0}" sibTransId="{F64B25AA-E378-4911-8F9D-D71D2045112A}"/>
    <dgm:cxn modelId="{C2DDB6D5-E875-40B8-B06F-EAAA7EECBA6C}" type="presOf" srcId="{76570CDD-7766-40DC-BDDB-8CDD169A61BF}" destId="{067FE235-C03E-4ECB-A752-FE25A3534665}" srcOrd="0" destOrd="0" presId="urn:diagrams.loki3.com/VaryingWidthList"/>
    <dgm:cxn modelId="{329D7BE9-32BA-441D-9259-30D16E462629}" srcId="{E0B05288-283A-406C-9FD4-66444CAE3F61}" destId="{75DCA226-63B4-4620-BE29-08EB918BFA4A}" srcOrd="5" destOrd="0" parTransId="{C8D8DF24-31C9-477E-9CD0-7A0EF8390476}" sibTransId="{97C3F885-5079-427A-A76A-EC7FD0B09876}"/>
    <dgm:cxn modelId="{26DDAC63-14C8-456D-853B-27E68FC322CB}" srcId="{E0B05288-283A-406C-9FD4-66444CAE3F61}" destId="{869EE1D4-175C-450E-906D-C38B09281B63}" srcOrd="4" destOrd="0" parTransId="{743A2827-A771-49CD-B27D-1A8B3475CA63}" sibTransId="{7DB9FC46-19B8-419A-ACAF-A21B44B54861}"/>
    <dgm:cxn modelId="{AB09BE10-E75C-4647-8A61-BA08AF6A163E}" type="presOf" srcId="{75DCA226-63B4-4620-BE29-08EB918BFA4A}" destId="{874407F4-CF7C-4321-8A21-B2892D79EFE2}" srcOrd="0" destOrd="0" presId="urn:diagrams.loki3.com/VaryingWidthList"/>
    <dgm:cxn modelId="{421506B9-ECAA-4AAC-91F0-B1B510AF01DE}" type="presOf" srcId="{EE6B8E78-39BE-4973-A00C-C85A5F7C8835}" destId="{D96E85BF-AD62-4809-BD42-26F55ED0F334}" srcOrd="0" destOrd="0" presId="urn:diagrams.loki3.com/VaryingWidthList"/>
    <dgm:cxn modelId="{87C91DEB-5DEE-4F08-92A2-7EC7D87D362B}" srcId="{E0B05288-283A-406C-9FD4-66444CAE3F61}" destId="{F18E504C-7E25-496B-AA7D-1CEAD97B4DA8}" srcOrd="0" destOrd="0" parTransId="{A4157242-02C5-4DCB-8442-B2CE7E5FCC02}" sibTransId="{041CD7C2-619D-4784-8541-F2820C4C1501}"/>
    <dgm:cxn modelId="{AAC12F3F-11E1-491C-805D-E53F5D8079C4}" type="presOf" srcId="{E0B05288-283A-406C-9FD4-66444CAE3F61}" destId="{2FD44963-1784-446C-8E7D-6C8288564E5E}" srcOrd="0" destOrd="0" presId="urn:diagrams.loki3.com/VaryingWidthList"/>
    <dgm:cxn modelId="{9498BAA0-99BE-4CEF-93BF-0C9EF1E76938}" type="presParOf" srcId="{2FD44963-1784-446C-8E7D-6C8288564E5E}" destId="{E09D5E04-C86B-4D0B-9091-AE989B450A26}" srcOrd="0" destOrd="0" presId="urn:diagrams.loki3.com/VaryingWidthList"/>
    <dgm:cxn modelId="{63B35959-B274-4D70-9B1C-AA424AB6FB88}" type="presParOf" srcId="{2FD44963-1784-446C-8E7D-6C8288564E5E}" destId="{DD88FF7D-7765-4CB2-8963-5F0273624FCC}" srcOrd="1" destOrd="0" presId="urn:diagrams.loki3.com/VaryingWidthList"/>
    <dgm:cxn modelId="{298A999E-2B76-4A35-9ED9-EA54F862639E}" type="presParOf" srcId="{2FD44963-1784-446C-8E7D-6C8288564E5E}" destId="{D96E85BF-AD62-4809-BD42-26F55ED0F334}" srcOrd="2" destOrd="0" presId="urn:diagrams.loki3.com/VaryingWidthList"/>
    <dgm:cxn modelId="{2FDFE2BE-39B6-43C0-BBEA-740B344D7541}" type="presParOf" srcId="{2FD44963-1784-446C-8E7D-6C8288564E5E}" destId="{111A67B0-F678-4939-9EF2-87FD062FC72C}" srcOrd="3" destOrd="0" presId="urn:diagrams.loki3.com/VaryingWidthList"/>
    <dgm:cxn modelId="{38BBDE61-6702-406A-BD99-9336E0C8A017}" type="presParOf" srcId="{2FD44963-1784-446C-8E7D-6C8288564E5E}" destId="{F26048B5-740B-47C4-B90C-5C083DA3FE14}" srcOrd="4" destOrd="0" presId="urn:diagrams.loki3.com/VaryingWidthList"/>
    <dgm:cxn modelId="{ED6F303F-5127-45D1-B8C6-592B0F0CDD3D}" type="presParOf" srcId="{2FD44963-1784-446C-8E7D-6C8288564E5E}" destId="{EB5B4737-B2AF-406F-A0C8-29180D2F3288}" srcOrd="5" destOrd="0" presId="urn:diagrams.loki3.com/VaryingWidthList"/>
    <dgm:cxn modelId="{4E0A9F8B-8789-435B-AC2D-063953D8F777}" type="presParOf" srcId="{2FD44963-1784-446C-8E7D-6C8288564E5E}" destId="{067FE235-C03E-4ECB-A752-FE25A3534665}" srcOrd="6" destOrd="0" presId="urn:diagrams.loki3.com/VaryingWidthList"/>
    <dgm:cxn modelId="{4B11BA24-2234-4DFC-B351-70A01603623B}" type="presParOf" srcId="{2FD44963-1784-446C-8E7D-6C8288564E5E}" destId="{B4298284-ACA2-4B35-A747-0FF18AD279D7}" srcOrd="7" destOrd="0" presId="urn:diagrams.loki3.com/VaryingWidthList"/>
    <dgm:cxn modelId="{56A19F08-EFC9-4937-B941-2369DFB9371A}" type="presParOf" srcId="{2FD44963-1784-446C-8E7D-6C8288564E5E}" destId="{36BC9A65-8A6E-4E40-8C89-4E2536A3E230}" srcOrd="8" destOrd="0" presId="urn:diagrams.loki3.com/VaryingWidthList"/>
    <dgm:cxn modelId="{FD836D68-45EB-46A0-BE67-FFC939A0CB7F}" type="presParOf" srcId="{2FD44963-1784-446C-8E7D-6C8288564E5E}" destId="{EA46C087-9767-4A96-A067-71D7E5F6ABD3}" srcOrd="9" destOrd="0" presId="urn:diagrams.loki3.com/VaryingWidthList"/>
    <dgm:cxn modelId="{C4B547B4-B65E-4788-A6DC-465E83EADB20}" type="presParOf" srcId="{2FD44963-1784-446C-8E7D-6C8288564E5E}" destId="{874407F4-CF7C-4321-8A21-B2892D79EFE2}" srcOrd="1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F6F249-AF21-4354-997F-87961A0604A4}"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60A477E9-E871-4FBB-9DBF-EBD2463E84DC}">
      <dgm:prSet phldrT="[Text]"/>
      <dgm:spPr/>
      <dgm:t>
        <a:bodyPr/>
        <a:lstStyle/>
        <a:p>
          <a:r>
            <a:rPr lang="en-US" dirty="0" smtClean="0"/>
            <a:t>Increase trust with clients &amp; foster engagement</a:t>
          </a:r>
          <a:endParaRPr lang="en-US" dirty="0"/>
        </a:p>
      </dgm:t>
    </dgm:pt>
    <dgm:pt modelId="{9485C549-5086-4A6F-9E69-BEA72D8F22D1}" type="parTrans" cxnId="{E8E843D2-1BDA-43C5-B972-F15056826443}">
      <dgm:prSet/>
      <dgm:spPr/>
      <dgm:t>
        <a:bodyPr/>
        <a:lstStyle/>
        <a:p>
          <a:endParaRPr lang="en-US"/>
        </a:p>
      </dgm:t>
    </dgm:pt>
    <dgm:pt modelId="{0584FFED-8348-42C3-ACAF-D562429F19FF}" type="sibTrans" cxnId="{E8E843D2-1BDA-43C5-B972-F15056826443}">
      <dgm:prSet/>
      <dgm:spPr/>
      <dgm:t>
        <a:bodyPr/>
        <a:lstStyle/>
        <a:p>
          <a:endParaRPr lang="en-US"/>
        </a:p>
      </dgm:t>
    </dgm:pt>
    <dgm:pt modelId="{CD26BA59-2F5F-4098-A14D-75BA5A11B92B}">
      <dgm:prSet phldrT="[Text]"/>
      <dgm:spPr/>
      <dgm:t>
        <a:bodyPr/>
        <a:lstStyle/>
        <a:p>
          <a:endParaRPr lang="en-US" dirty="0"/>
        </a:p>
      </dgm:t>
    </dgm:pt>
    <dgm:pt modelId="{BD1BAE91-4B87-4350-8DB7-8B0B8EBF18ED}" type="parTrans" cxnId="{B6CA1B75-3449-4EB7-BA53-75DFD5E538EB}">
      <dgm:prSet/>
      <dgm:spPr/>
      <dgm:t>
        <a:bodyPr/>
        <a:lstStyle/>
        <a:p>
          <a:endParaRPr lang="en-US"/>
        </a:p>
      </dgm:t>
    </dgm:pt>
    <dgm:pt modelId="{11B5157E-14E5-4899-99FC-46D8CA72E45F}" type="sibTrans" cxnId="{B6CA1B75-3449-4EB7-BA53-75DFD5E538EB}">
      <dgm:prSet/>
      <dgm:spPr/>
      <dgm:t>
        <a:bodyPr/>
        <a:lstStyle/>
        <a:p>
          <a:endParaRPr lang="en-US"/>
        </a:p>
      </dgm:t>
    </dgm:pt>
    <dgm:pt modelId="{193F4A7E-0929-463A-BA40-218B49AC1379}">
      <dgm:prSet phldrT="[Text]"/>
      <dgm:spPr/>
      <dgm:t>
        <a:bodyPr/>
        <a:lstStyle/>
        <a:p>
          <a:r>
            <a:rPr lang="en-US" dirty="0" smtClean="0"/>
            <a:t>Challenge Stigma</a:t>
          </a:r>
          <a:endParaRPr lang="en-US" dirty="0"/>
        </a:p>
      </dgm:t>
    </dgm:pt>
    <dgm:pt modelId="{9DD5DBCB-6A7F-4D27-B724-773A8B9403F1}" type="parTrans" cxnId="{418DF2D9-CE49-4127-97F5-76EEC89985DE}">
      <dgm:prSet/>
      <dgm:spPr/>
      <dgm:t>
        <a:bodyPr/>
        <a:lstStyle/>
        <a:p>
          <a:endParaRPr lang="en-US"/>
        </a:p>
      </dgm:t>
    </dgm:pt>
    <dgm:pt modelId="{39C2AB22-C017-494A-9FF9-BCF0847D3B7F}" type="sibTrans" cxnId="{418DF2D9-CE49-4127-97F5-76EEC89985DE}">
      <dgm:prSet/>
      <dgm:spPr/>
      <dgm:t>
        <a:bodyPr/>
        <a:lstStyle/>
        <a:p>
          <a:endParaRPr lang="en-US"/>
        </a:p>
      </dgm:t>
    </dgm:pt>
    <dgm:pt modelId="{17988212-7EA7-4B8A-B4A5-55C1A7A8F2F8}">
      <dgm:prSet phldrT="[Text]"/>
      <dgm:spPr/>
      <dgm:t>
        <a:bodyPr/>
        <a:lstStyle/>
        <a:p>
          <a:r>
            <a:rPr lang="en-US" dirty="0" smtClean="0"/>
            <a:t>Improve public health with individuals and community</a:t>
          </a:r>
          <a:endParaRPr lang="en-US" dirty="0"/>
        </a:p>
      </dgm:t>
    </dgm:pt>
    <dgm:pt modelId="{97087C00-4D31-456E-926D-71AF47C20650}" type="parTrans" cxnId="{ACBF5149-C19A-4402-A64D-25D0CEA4807A}">
      <dgm:prSet/>
      <dgm:spPr/>
      <dgm:t>
        <a:bodyPr/>
        <a:lstStyle/>
        <a:p>
          <a:endParaRPr lang="en-US"/>
        </a:p>
      </dgm:t>
    </dgm:pt>
    <dgm:pt modelId="{E0C12048-B163-4B41-8751-26A12DC08F21}" type="sibTrans" cxnId="{ACBF5149-C19A-4402-A64D-25D0CEA4807A}">
      <dgm:prSet/>
      <dgm:spPr/>
      <dgm:t>
        <a:bodyPr/>
        <a:lstStyle/>
        <a:p>
          <a:endParaRPr lang="en-US"/>
        </a:p>
      </dgm:t>
    </dgm:pt>
    <dgm:pt modelId="{AC0AA1E0-B703-4A86-B02D-DD9473AB1E2D}" type="pres">
      <dgm:prSet presAssocID="{6DF6F249-AF21-4354-997F-87961A0604A4}" presName="Name0" presStyleCnt="0">
        <dgm:presLayoutVars>
          <dgm:dir/>
          <dgm:resizeHandles val="exact"/>
        </dgm:presLayoutVars>
      </dgm:prSet>
      <dgm:spPr/>
      <dgm:t>
        <a:bodyPr/>
        <a:lstStyle/>
        <a:p>
          <a:endParaRPr lang="en-US"/>
        </a:p>
      </dgm:t>
    </dgm:pt>
    <dgm:pt modelId="{AB1D3568-7996-4B76-98DC-BD1FEAD8A718}" type="pres">
      <dgm:prSet presAssocID="{60A477E9-E871-4FBB-9DBF-EBD2463E84DC}" presName="node" presStyleLbl="node1" presStyleIdx="0" presStyleCnt="3">
        <dgm:presLayoutVars>
          <dgm:bulletEnabled val="1"/>
        </dgm:presLayoutVars>
      </dgm:prSet>
      <dgm:spPr/>
      <dgm:t>
        <a:bodyPr/>
        <a:lstStyle/>
        <a:p>
          <a:endParaRPr lang="en-US"/>
        </a:p>
      </dgm:t>
    </dgm:pt>
    <dgm:pt modelId="{D9AB7119-2949-4E2F-8A32-6617D5E4391C}" type="pres">
      <dgm:prSet presAssocID="{0584FFED-8348-42C3-ACAF-D562429F19FF}" presName="sibTrans" presStyleCnt="0"/>
      <dgm:spPr/>
    </dgm:pt>
    <dgm:pt modelId="{30879250-906D-466D-B971-854385AFA904}" type="pres">
      <dgm:prSet presAssocID="{193F4A7E-0929-463A-BA40-218B49AC1379}" presName="node" presStyleLbl="node1" presStyleIdx="1" presStyleCnt="3" custLinFactX="92350" custLinFactNeighborX="100000">
        <dgm:presLayoutVars>
          <dgm:bulletEnabled val="1"/>
        </dgm:presLayoutVars>
      </dgm:prSet>
      <dgm:spPr/>
      <dgm:t>
        <a:bodyPr/>
        <a:lstStyle/>
        <a:p>
          <a:endParaRPr lang="en-US"/>
        </a:p>
      </dgm:t>
    </dgm:pt>
    <dgm:pt modelId="{528D65BA-8AD6-4E8A-A8B8-A61C5A3BE6F6}" type="pres">
      <dgm:prSet presAssocID="{39C2AB22-C017-494A-9FF9-BCF0847D3B7F}" presName="sibTrans" presStyleCnt="0"/>
      <dgm:spPr/>
    </dgm:pt>
    <dgm:pt modelId="{531E1618-986A-4B5A-9C30-DAA13717E47B}" type="pres">
      <dgm:prSet presAssocID="{17988212-7EA7-4B8A-B4A5-55C1A7A8F2F8}" presName="node" presStyleLbl="node1" presStyleIdx="2" presStyleCnt="3" custLinFactX="-100000" custLinFactNeighborX="-160603">
        <dgm:presLayoutVars>
          <dgm:bulletEnabled val="1"/>
        </dgm:presLayoutVars>
      </dgm:prSet>
      <dgm:spPr/>
      <dgm:t>
        <a:bodyPr/>
        <a:lstStyle/>
        <a:p>
          <a:endParaRPr lang="en-US"/>
        </a:p>
      </dgm:t>
    </dgm:pt>
  </dgm:ptLst>
  <dgm:cxnLst>
    <dgm:cxn modelId="{B6CA1B75-3449-4EB7-BA53-75DFD5E538EB}" srcId="{60A477E9-E871-4FBB-9DBF-EBD2463E84DC}" destId="{CD26BA59-2F5F-4098-A14D-75BA5A11B92B}" srcOrd="0" destOrd="0" parTransId="{BD1BAE91-4B87-4350-8DB7-8B0B8EBF18ED}" sibTransId="{11B5157E-14E5-4899-99FC-46D8CA72E45F}"/>
    <dgm:cxn modelId="{637CA5F3-E0E5-4DA8-8449-1615B5AFB469}" type="presOf" srcId="{17988212-7EA7-4B8A-B4A5-55C1A7A8F2F8}" destId="{531E1618-986A-4B5A-9C30-DAA13717E47B}" srcOrd="0" destOrd="0" presId="urn:microsoft.com/office/officeart/2005/8/layout/hList6"/>
    <dgm:cxn modelId="{418DF2D9-CE49-4127-97F5-76EEC89985DE}" srcId="{6DF6F249-AF21-4354-997F-87961A0604A4}" destId="{193F4A7E-0929-463A-BA40-218B49AC1379}" srcOrd="1" destOrd="0" parTransId="{9DD5DBCB-6A7F-4D27-B724-773A8B9403F1}" sibTransId="{39C2AB22-C017-494A-9FF9-BCF0847D3B7F}"/>
    <dgm:cxn modelId="{A039D258-4C00-4150-A450-BAE2220082FB}" type="presOf" srcId="{CD26BA59-2F5F-4098-A14D-75BA5A11B92B}" destId="{AB1D3568-7996-4B76-98DC-BD1FEAD8A718}" srcOrd="0" destOrd="1" presId="urn:microsoft.com/office/officeart/2005/8/layout/hList6"/>
    <dgm:cxn modelId="{6FADF951-3F46-4F69-8976-60C15CFE357F}" type="presOf" srcId="{60A477E9-E871-4FBB-9DBF-EBD2463E84DC}" destId="{AB1D3568-7996-4B76-98DC-BD1FEAD8A718}" srcOrd="0" destOrd="0" presId="urn:microsoft.com/office/officeart/2005/8/layout/hList6"/>
    <dgm:cxn modelId="{E8E843D2-1BDA-43C5-B972-F15056826443}" srcId="{6DF6F249-AF21-4354-997F-87961A0604A4}" destId="{60A477E9-E871-4FBB-9DBF-EBD2463E84DC}" srcOrd="0" destOrd="0" parTransId="{9485C549-5086-4A6F-9E69-BEA72D8F22D1}" sibTransId="{0584FFED-8348-42C3-ACAF-D562429F19FF}"/>
    <dgm:cxn modelId="{05A789C8-6607-43AA-A267-831E64376B11}" type="presOf" srcId="{193F4A7E-0929-463A-BA40-218B49AC1379}" destId="{30879250-906D-466D-B971-854385AFA904}" srcOrd="0" destOrd="0" presId="urn:microsoft.com/office/officeart/2005/8/layout/hList6"/>
    <dgm:cxn modelId="{DC88DC8A-C678-4853-9E54-A02CBCDB8A71}" type="presOf" srcId="{6DF6F249-AF21-4354-997F-87961A0604A4}" destId="{AC0AA1E0-B703-4A86-B02D-DD9473AB1E2D}" srcOrd="0" destOrd="0" presId="urn:microsoft.com/office/officeart/2005/8/layout/hList6"/>
    <dgm:cxn modelId="{ACBF5149-C19A-4402-A64D-25D0CEA4807A}" srcId="{6DF6F249-AF21-4354-997F-87961A0604A4}" destId="{17988212-7EA7-4B8A-B4A5-55C1A7A8F2F8}" srcOrd="2" destOrd="0" parTransId="{97087C00-4D31-456E-926D-71AF47C20650}" sibTransId="{E0C12048-B163-4B41-8751-26A12DC08F21}"/>
    <dgm:cxn modelId="{4722924B-A7E8-4003-85F9-D7D5AC725728}" type="presParOf" srcId="{AC0AA1E0-B703-4A86-B02D-DD9473AB1E2D}" destId="{AB1D3568-7996-4B76-98DC-BD1FEAD8A718}" srcOrd="0" destOrd="0" presId="urn:microsoft.com/office/officeart/2005/8/layout/hList6"/>
    <dgm:cxn modelId="{1E2ACBD6-263B-495A-A4DA-BBB3AB6D5C1E}" type="presParOf" srcId="{AC0AA1E0-B703-4A86-B02D-DD9473AB1E2D}" destId="{D9AB7119-2949-4E2F-8A32-6617D5E4391C}" srcOrd="1" destOrd="0" presId="urn:microsoft.com/office/officeart/2005/8/layout/hList6"/>
    <dgm:cxn modelId="{DEA1DCD2-B32D-4E9A-881E-C3C147EBC538}" type="presParOf" srcId="{AC0AA1E0-B703-4A86-B02D-DD9473AB1E2D}" destId="{30879250-906D-466D-B971-854385AFA904}" srcOrd="2" destOrd="0" presId="urn:microsoft.com/office/officeart/2005/8/layout/hList6"/>
    <dgm:cxn modelId="{88832712-0DD7-4FFE-9FA2-0F33A9F45EFF}" type="presParOf" srcId="{AC0AA1E0-B703-4A86-B02D-DD9473AB1E2D}" destId="{528D65BA-8AD6-4E8A-A8B8-A61C5A3BE6F6}" srcOrd="3" destOrd="0" presId="urn:microsoft.com/office/officeart/2005/8/layout/hList6"/>
    <dgm:cxn modelId="{4877E5A1-D41B-43B6-AFCE-52E37CBD4E6D}" type="presParOf" srcId="{AC0AA1E0-B703-4A86-B02D-DD9473AB1E2D}" destId="{531E1618-986A-4B5A-9C30-DAA13717E47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CAF6EF-CCE8-4A8C-9914-39A7A9BCBD68}" type="doc">
      <dgm:prSet loTypeId="urn:microsoft.com/office/officeart/2005/8/layout/venn1" loCatId="relationship" qsTypeId="urn:microsoft.com/office/officeart/2005/8/quickstyle/simple3" qsCatId="simple" csTypeId="urn:microsoft.com/office/officeart/2005/8/colors/accent1_2" csCatId="accent1" phldr="1"/>
      <dgm:spPr/>
    </dgm:pt>
    <dgm:pt modelId="{880E66F1-A7F6-4C31-9DB6-859E7E2A72E2}">
      <dgm:prSet phldrT="[Text]"/>
      <dgm:spPr>
        <a:solidFill>
          <a:schemeClr val="accent3">
            <a:lumMod val="40000"/>
            <a:lumOff val="60000"/>
          </a:schemeClr>
        </a:solidFill>
      </dgm:spPr>
      <dgm:t>
        <a:bodyPr/>
        <a:lstStyle/>
        <a:p>
          <a:r>
            <a:rPr lang="en-US" dirty="0" smtClean="0"/>
            <a:t>Individual Level</a:t>
          </a:r>
          <a:endParaRPr lang="en-US" dirty="0"/>
        </a:p>
      </dgm:t>
    </dgm:pt>
    <dgm:pt modelId="{7A176B0E-80CE-47D7-9E8F-3D654B42CA77}" type="parTrans" cxnId="{174F0F75-EC9B-490C-9624-4C57DCDC09F8}">
      <dgm:prSet/>
      <dgm:spPr/>
      <dgm:t>
        <a:bodyPr/>
        <a:lstStyle/>
        <a:p>
          <a:endParaRPr lang="en-US"/>
        </a:p>
      </dgm:t>
    </dgm:pt>
    <dgm:pt modelId="{C94C8073-3DF3-423D-9AD2-9A662B675FFA}" type="sibTrans" cxnId="{174F0F75-EC9B-490C-9624-4C57DCDC09F8}">
      <dgm:prSet/>
      <dgm:spPr/>
      <dgm:t>
        <a:bodyPr/>
        <a:lstStyle/>
        <a:p>
          <a:endParaRPr lang="en-US"/>
        </a:p>
      </dgm:t>
    </dgm:pt>
    <dgm:pt modelId="{82639B44-CDB7-4845-80F5-7862D1D5B28F}">
      <dgm:prSet phldrT="[Text]"/>
      <dgm:spPr>
        <a:gradFill rotWithShape="0">
          <a:gsLst>
            <a:gs pos="0">
              <a:schemeClr val="accent5">
                <a:lumMod val="40000"/>
                <a:lumOff val="60000"/>
              </a:schemeClr>
            </a:gs>
            <a:gs pos="100000">
              <a:schemeClr val="accent1">
                <a:alpha val="50000"/>
                <a:hueOff val="0"/>
                <a:satOff val="0"/>
                <a:lumOff val="0"/>
                <a:alphaOff val="0"/>
                <a:tint val="50000"/>
                <a:satMod val="150000"/>
              </a:schemeClr>
            </a:gs>
          </a:gsLst>
        </a:gradFill>
      </dgm:spPr>
      <dgm:t>
        <a:bodyPr/>
        <a:lstStyle/>
        <a:p>
          <a:r>
            <a:rPr lang="en-US" dirty="0" smtClean="0"/>
            <a:t>Community Level</a:t>
          </a:r>
          <a:endParaRPr lang="en-US" dirty="0"/>
        </a:p>
      </dgm:t>
    </dgm:pt>
    <dgm:pt modelId="{C74902E1-AEBD-4ACD-961E-0BE2EB84E97D}" type="parTrans" cxnId="{1A186AE6-FF91-474D-B385-4D368E632DCD}">
      <dgm:prSet/>
      <dgm:spPr/>
      <dgm:t>
        <a:bodyPr/>
        <a:lstStyle/>
        <a:p>
          <a:endParaRPr lang="en-US"/>
        </a:p>
      </dgm:t>
    </dgm:pt>
    <dgm:pt modelId="{808F69FB-56B6-421D-BBB7-65DFE073F9E6}" type="sibTrans" cxnId="{1A186AE6-FF91-474D-B385-4D368E632DCD}">
      <dgm:prSet/>
      <dgm:spPr/>
      <dgm:t>
        <a:bodyPr/>
        <a:lstStyle/>
        <a:p>
          <a:endParaRPr lang="en-US"/>
        </a:p>
      </dgm:t>
    </dgm:pt>
    <dgm:pt modelId="{E686AA1F-D7A8-40D5-9E6C-BA4370338A3C}">
      <dgm:prSet phldrT="[Text]"/>
      <dgm:spPr/>
      <dgm:t>
        <a:bodyPr/>
        <a:lstStyle/>
        <a:p>
          <a:r>
            <a:rPr lang="en-US" dirty="0" smtClean="0"/>
            <a:t>Staff Level</a:t>
          </a:r>
          <a:endParaRPr lang="en-US" dirty="0"/>
        </a:p>
      </dgm:t>
    </dgm:pt>
    <dgm:pt modelId="{7FE69E31-DFB9-48DB-A31D-BE64621AB756}" type="parTrans" cxnId="{D17D08F8-429A-4E97-8657-C4F72BE8CF12}">
      <dgm:prSet/>
      <dgm:spPr/>
      <dgm:t>
        <a:bodyPr/>
        <a:lstStyle/>
        <a:p>
          <a:endParaRPr lang="en-US"/>
        </a:p>
      </dgm:t>
    </dgm:pt>
    <dgm:pt modelId="{BE048DA1-4E38-4C2C-88C5-0731EBA9600C}" type="sibTrans" cxnId="{D17D08F8-429A-4E97-8657-C4F72BE8CF12}">
      <dgm:prSet/>
      <dgm:spPr/>
      <dgm:t>
        <a:bodyPr/>
        <a:lstStyle/>
        <a:p>
          <a:endParaRPr lang="en-US"/>
        </a:p>
      </dgm:t>
    </dgm:pt>
    <dgm:pt modelId="{A3FF9F10-2E7B-4309-8115-8F107101144D}" type="pres">
      <dgm:prSet presAssocID="{8ACAF6EF-CCE8-4A8C-9914-39A7A9BCBD68}" presName="compositeShape" presStyleCnt="0">
        <dgm:presLayoutVars>
          <dgm:chMax val="7"/>
          <dgm:dir/>
          <dgm:resizeHandles val="exact"/>
        </dgm:presLayoutVars>
      </dgm:prSet>
      <dgm:spPr/>
    </dgm:pt>
    <dgm:pt modelId="{ED3D45AE-1A6C-4D1F-8213-438494EE8FF8}" type="pres">
      <dgm:prSet presAssocID="{880E66F1-A7F6-4C31-9DB6-859E7E2A72E2}" presName="circ1" presStyleLbl="vennNode1" presStyleIdx="0" presStyleCnt="3"/>
      <dgm:spPr/>
      <dgm:t>
        <a:bodyPr/>
        <a:lstStyle/>
        <a:p>
          <a:endParaRPr lang="en-US"/>
        </a:p>
      </dgm:t>
    </dgm:pt>
    <dgm:pt modelId="{B7E1B0E0-BB05-4464-BB0C-26EA077C829B}" type="pres">
      <dgm:prSet presAssocID="{880E66F1-A7F6-4C31-9DB6-859E7E2A72E2}" presName="circ1Tx" presStyleLbl="revTx" presStyleIdx="0" presStyleCnt="0">
        <dgm:presLayoutVars>
          <dgm:chMax val="0"/>
          <dgm:chPref val="0"/>
          <dgm:bulletEnabled val="1"/>
        </dgm:presLayoutVars>
      </dgm:prSet>
      <dgm:spPr/>
      <dgm:t>
        <a:bodyPr/>
        <a:lstStyle/>
        <a:p>
          <a:endParaRPr lang="en-US"/>
        </a:p>
      </dgm:t>
    </dgm:pt>
    <dgm:pt modelId="{1BEF39C5-EB3E-4CE6-9A95-7127F571DC09}" type="pres">
      <dgm:prSet presAssocID="{82639B44-CDB7-4845-80F5-7862D1D5B28F}" presName="circ2" presStyleLbl="vennNode1" presStyleIdx="1" presStyleCnt="3"/>
      <dgm:spPr/>
      <dgm:t>
        <a:bodyPr/>
        <a:lstStyle/>
        <a:p>
          <a:endParaRPr lang="en-US"/>
        </a:p>
      </dgm:t>
    </dgm:pt>
    <dgm:pt modelId="{B1E6BE4F-64BC-4BA9-BA94-19B161FE3539}" type="pres">
      <dgm:prSet presAssocID="{82639B44-CDB7-4845-80F5-7862D1D5B28F}" presName="circ2Tx" presStyleLbl="revTx" presStyleIdx="0" presStyleCnt="0">
        <dgm:presLayoutVars>
          <dgm:chMax val="0"/>
          <dgm:chPref val="0"/>
          <dgm:bulletEnabled val="1"/>
        </dgm:presLayoutVars>
      </dgm:prSet>
      <dgm:spPr/>
      <dgm:t>
        <a:bodyPr/>
        <a:lstStyle/>
        <a:p>
          <a:endParaRPr lang="en-US"/>
        </a:p>
      </dgm:t>
    </dgm:pt>
    <dgm:pt modelId="{732EB7C0-4AF6-4E4E-B467-DE39154D9B8E}" type="pres">
      <dgm:prSet presAssocID="{E686AA1F-D7A8-40D5-9E6C-BA4370338A3C}" presName="circ3" presStyleLbl="vennNode1" presStyleIdx="2" presStyleCnt="3"/>
      <dgm:spPr/>
      <dgm:t>
        <a:bodyPr/>
        <a:lstStyle/>
        <a:p>
          <a:endParaRPr lang="en-US"/>
        </a:p>
      </dgm:t>
    </dgm:pt>
    <dgm:pt modelId="{F51477D3-49D8-4371-985B-D9C57A31566C}" type="pres">
      <dgm:prSet presAssocID="{E686AA1F-D7A8-40D5-9E6C-BA4370338A3C}" presName="circ3Tx" presStyleLbl="revTx" presStyleIdx="0" presStyleCnt="0">
        <dgm:presLayoutVars>
          <dgm:chMax val="0"/>
          <dgm:chPref val="0"/>
          <dgm:bulletEnabled val="1"/>
        </dgm:presLayoutVars>
      </dgm:prSet>
      <dgm:spPr/>
      <dgm:t>
        <a:bodyPr/>
        <a:lstStyle/>
        <a:p>
          <a:endParaRPr lang="en-US"/>
        </a:p>
      </dgm:t>
    </dgm:pt>
  </dgm:ptLst>
  <dgm:cxnLst>
    <dgm:cxn modelId="{17FDEC6C-ABC2-4A9B-8F67-24A8D2DC7008}" type="presOf" srcId="{880E66F1-A7F6-4C31-9DB6-859E7E2A72E2}" destId="{B7E1B0E0-BB05-4464-BB0C-26EA077C829B}" srcOrd="1" destOrd="0" presId="urn:microsoft.com/office/officeart/2005/8/layout/venn1"/>
    <dgm:cxn modelId="{4E9C504A-5785-4343-8357-B6C43D7902C8}" type="presOf" srcId="{82639B44-CDB7-4845-80F5-7862D1D5B28F}" destId="{B1E6BE4F-64BC-4BA9-BA94-19B161FE3539}" srcOrd="1" destOrd="0" presId="urn:microsoft.com/office/officeart/2005/8/layout/venn1"/>
    <dgm:cxn modelId="{D17D08F8-429A-4E97-8657-C4F72BE8CF12}" srcId="{8ACAF6EF-CCE8-4A8C-9914-39A7A9BCBD68}" destId="{E686AA1F-D7A8-40D5-9E6C-BA4370338A3C}" srcOrd="2" destOrd="0" parTransId="{7FE69E31-DFB9-48DB-A31D-BE64621AB756}" sibTransId="{BE048DA1-4E38-4C2C-88C5-0731EBA9600C}"/>
    <dgm:cxn modelId="{A3B25091-1DFB-4086-96F5-9DFDD6158D7E}" type="presOf" srcId="{E686AA1F-D7A8-40D5-9E6C-BA4370338A3C}" destId="{F51477D3-49D8-4371-985B-D9C57A31566C}" srcOrd="1" destOrd="0" presId="urn:microsoft.com/office/officeart/2005/8/layout/venn1"/>
    <dgm:cxn modelId="{1A186AE6-FF91-474D-B385-4D368E632DCD}" srcId="{8ACAF6EF-CCE8-4A8C-9914-39A7A9BCBD68}" destId="{82639B44-CDB7-4845-80F5-7862D1D5B28F}" srcOrd="1" destOrd="0" parTransId="{C74902E1-AEBD-4ACD-961E-0BE2EB84E97D}" sibTransId="{808F69FB-56B6-421D-BBB7-65DFE073F9E6}"/>
    <dgm:cxn modelId="{B18BAF84-BCD3-4DE5-AD5E-B7E7F3CBB064}" type="presOf" srcId="{880E66F1-A7F6-4C31-9DB6-859E7E2A72E2}" destId="{ED3D45AE-1A6C-4D1F-8213-438494EE8FF8}" srcOrd="0" destOrd="0" presId="urn:microsoft.com/office/officeart/2005/8/layout/venn1"/>
    <dgm:cxn modelId="{174F0F75-EC9B-490C-9624-4C57DCDC09F8}" srcId="{8ACAF6EF-CCE8-4A8C-9914-39A7A9BCBD68}" destId="{880E66F1-A7F6-4C31-9DB6-859E7E2A72E2}" srcOrd="0" destOrd="0" parTransId="{7A176B0E-80CE-47D7-9E8F-3D654B42CA77}" sibTransId="{C94C8073-3DF3-423D-9AD2-9A662B675FFA}"/>
    <dgm:cxn modelId="{21454DDE-62B2-43CC-A765-8331033C7CA6}" type="presOf" srcId="{8ACAF6EF-CCE8-4A8C-9914-39A7A9BCBD68}" destId="{A3FF9F10-2E7B-4309-8115-8F107101144D}" srcOrd="0" destOrd="0" presId="urn:microsoft.com/office/officeart/2005/8/layout/venn1"/>
    <dgm:cxn modelId="{16BBE7CD-FAC9-41CC-A942-67A0BF3F82ED}" type="presOf" srcId="{82639B44-CDB7-4845-80F5-7862D1D5B28F}" destId="{1BEF39C5-EB3E-4CE6-9A95-7127F571DC09}" srcOrd="0" destOrd="0" presId="urn:microsoft.com/office/officeart/2005/8/layout/venn1"/>
    <dgm:cxn modelId="{CCD8B1B9-7988-42BE-BF6F-6A0838905384}" type="presOf" srcId="{E686AA1F-D7A8-40D5-9E6C-BA4370338A3C}" destId="{732EB7C0-4AF6-4E4E-B467-DE39154D9B8E}" srcOrd="0" destOrd="0" presId="urn:microsoft.com/office/officeart/2005/8/layout/venn1"/>
    <dgm:cxn modelId="{1808E58F-7B29-4075-9116-3E5AD17566BE}" type="presParOf" srcId="{A3FF9F10-2E7B-4309-8115-8F107101144D}" destId="{ED3D45AE-1A6C-4D1F-8213-438494EE8FF8}" srcOrd="0" destOrd="0" presId="urn:microsoft.com/office/officeart/2005/8/layout/venn1"/>
    <dgm:cxn modelId="{D761C810-94A5-44ED-AFF8-D88AB5266F79}" type="presParOf" srcId="{A3FF9F10-2E7B-4309-8115-8F107101144D}" destId="{B7E1B0E0-BB05-4464-BB0C-26EA077C829B}" srcOrd="1" destOrd="0" presId="urn:microsoft.com/office/officeart/2005/8/layout/venn1"/>
    <dgm:cxn modelId="{0BDF7625-3B49-4CA5-A7C3-CFB1DA8CCA29}" type="presParOf" srcId="{A3FF9F10-2E7B-4309-8115-8F107101144D}" destId="{1BEF39C5-EB3E-4CE6-9A95-7127F571DC09}" srcOrd="2" destOrd="0" presId="urn:microsoft.com/office/officeart/2005/8/layout/venn1"/>
    <dgm:cxn modelId="{836581D4-3EB6-42BB-B878-DADDA283770A}" type="presParOf" srcId="{A3FF9F10-2E7B-4309-8115-8F107101144D}" destId="{B1E6BE4F-64BC-4BA9-BA94-19B161FE3539}" srcOrd="3" destOrd="0" presId="urn:microsoft.com/office/officeart/2005/8/layout/venn1"/>
    <dgm:cxn modelId="{60E5DB10-8CE3-4CF2-8B1F-EA1846005C29}" type="presParOf" srcId="{A3FF9F10-2E7B-4309-8115-8F107101144D}" destId="{732EB7C0-4AF6-4E4E-B467-DE39154D9B8E}" srcOrd="4" destOrd="0" presId="urn:microsoft.com/office/officeart/2005/8/layout/venn1"/>
    <dgm:cxn modelId="{400CB1F4-9FFA-449A-9E01-C00F86FFE335}" type="presParOf" srcId="{A3FF9F10-2E7B-4309-8115-8F107101144D}" destId="{F51477D3-49D8-4371-985B-D9C57A31566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ACD68D-D5C0-4A75-A9F3-BA7957A34DB4}" type="doc">
      <dgm:prSet loTypeId="urn:diagrams.loki3.com/VaryingWidthList" loCatId="list" qsTypeId="urn:microsoft.com/office/officeart/2005/8/quickstyle/simple1" qsCatId="simple" csTypeId="urn:microsoft.com/office/officeart/2005/8/colors/colorful2" csCatId="colorful" phldr="1"/>
      <dgm:spPr/>
    </dgm:pt>
    <dgm:pt modelId="{A7194E0C-DFC2-495D-BA64-BE8235318E1E}">
      <dgm:prSet phldrT="[Text]"/>
      <dgm:spPr/>
      <dgm:t>
        <a:bodyPr/>
        <a:lstStyle/>
        <a:p>
          <a:pPr algn="l"/>
          <a:r>
            <a:rPr lang="en-US" dirty="0" smtClean="0"/>
            <a:t>Language</a:t>
          </a:r>
          <a:endParaRPr lang="en-US" dirty="0"/>
        </a:p>
      </dgm:t>
    </dgm:pt>
    <dgm:pt modelId="{540603EA-B698-4D37-B0B5-F725CB53DF7C}" type="parTrans" cxnId="{03195714-E8F3-4BC5-9AAC-2C87585F4D8C}">
      <dgm:prSet/>
      <dgm:spPr/>
      <dgm:t>
        <a:bodyPr/>
        <a:lstStyle/>
        <a:p>
          <a:endParaRPr lang="en-US"/>
        </a:p>
      </dgm:t>
    </dgm:pt>
    <dgm:pt modelId="{A8DD902B-DF60-4197-B027-6E8AD166ACB9}" type="sibTrans" cxnId="{03195714-E8F3-4BC5-9AAC-2C87585F4D8C}">
      <dgm:prSet/>
      <dgm:spPr/>
      <dgm:t>
        <a:bodyPr/>
        <a:lstStyle/>
        <a:p>
          <a:endParaRPr lang="en-US"/>
        </a:p>
      </dgm:t>
    </dgm:pt>
    <dgm:pt modelId="{D0A9CE22-C9E8-4425-9CB1-154BF40EE8C0}">
      <dgm:prSet phldrT="[Text]"/>
      <dgm:spPr/>
      <dgm:t>
        <a:bodyPr/>
        <a:lstStyle/>
        <a:p>
          <a:pPr algn="l"/>
          <a:r>
            <a:rPr lang="en-US" dirty="0" smtClean="0"/>
            <a:t>Honesty</a:t>
          </a:r>
          <a:endParaRPr lang="en-US" dirty="0"/>
        </a:p>
      </dgm:t>
    </dgm:pt>
    <dgm:pt modelId="{9677DA1E-4446-4B1F-9CAE-55B66EBBC7B8}" type="parTrans" cxnId="{CA744090-22CA-4136-8463-BB36D6BD333D}">
      <dgm:prSet/>
      <dgm:spPr/>
      <dgm:t>
        <a:bodyPr/>
        <a:lstStyle/>
        <a:p>
          <a:endParaRPr lang="en-US"/>
        </a:p>
      </dgm:t>
    </dgm:pt>
    <dgm:pt modelId="{BE702CC0-EE2C-43F9-B0CB-BC6584095879}" type="sibTrans" cxnId="{CA744090-22CA-4136-8463-BB36D6BD333D}">
      <dgm:prSet/>
      <dgm:spPr/>
      <dgm:t>
        <a:bodyPr/>
        <a:lstStyle/>
        <a:p>
          <a:endParaRPr lang="en-US"/>
        </a:p>
      </dgm:t>
    </dgm:pt>
    <dgm:pt modelId="{7400DC7A-52DC-4C0A-86DC-CB39D8187238}">
      <dgm:prSet phldrT="[Text]"/>
      <dgm:spPr/>
      <dgm:t>
        <a:bodyPr/>
        <a:lstStyle/>
        <a:p>
          <a:pPr algn="l"/>
          <a:r>
            <a:rPr lang="en-US" dirty="0" smtClean="0"/>
            <a:t>Relationships</a:t>
          </a:r>
          <a:endParaRPr lang="en-US" dirty="0"/>
        </a:p>
      </dgm:t>
    </dgm:pt>
    <dgm:pt modelId="{9B139E60-C5F9-4984-BE41-02E468843B15}" type="parTrans" cxnId="{70799D3D-BFE7-45FF-93F6-7548CDFA64E9}">
      <dgm:prSet/>
      <dgm:spPr/>
      <dgm:t>
        <a:bodyPr/>
        <a:lstStyle/>
        <a:p>
          <a:endParaRPr lang="en-US"/>
        </a:p>
      </dgm:t>
    </dgm:pt>
    <dgm:pt modelId="{5716F092-A5D0-4D5B-AD02-451F873C1B41}" type="sibTrans" cxnId="{70799D3D-BFE7-45FF-93F6-7548CDFA64E9}">
      <dgm:prSet/>
      <dgm:spPr/>
      <dgm:t>
        <a:bodyPr/>
        <a:lstStyle/>
        <a:p>
          <a:endParaRPr lang="en-US"/>
        </a:p>
      </dgm:t>
    </dgm:pt>
    <dgm:pt modelId="{12EF1C51-D5F2-4D8D-9D22-B7602513CB9B}">
      <dgm:prSet/>
      <dgm:spPr/>
      <dgm:t>
        <a:bodyPr/>
        <a:lstStyle/>
        <a:p>
          <a:pPr algn="l"/>
          <a:r>
            <a:rPr lang="en-US" dirty="0" smtClean="0"/>
            <a:t>Disclosure &amp; Dialogue</a:t>
          </a:r>
          <a:endParaRPr lang="en-US" dirty="0"/>
        </a:p>
      </dgm:t>
    </dgm:pt>
    <dgm:pt modelId="{D43623BC-FC33-4AD9-8926-BBDE638B103C}" type="parTrans" cxnId="{2EB33ABC-5464-4485-9824-2F7145F358CC}">
      <dgm:prSet/>
      <dgm:spPr/>
      <dgm:t>
        <a:bodyPr/>
        <a:lstStyle/>
        <a:p>
          <a:endParaRPr lang="en-US"/>
        </a:p>
      </dgm:t>
    </dgm:pt>
    <dgm:pt modelId="{66BA3550-517F-442B-9087-49F94A96773F}" type="sibTrans" cxnId="{2EB33ABC-5464-4485-9824-2F7145F358CC}">
      <dgm:prSet/>
      <dgm:spPr/>
      <dgm:t>
        <a:bodyPr/>
        <a:lstStyle/>
        <a:p>
          <a:endParaRPr lang="en-US"/>
        </a:p>
      </dgm:t>
    </dgm:pt>
    <dgm:pt modelId="{E3AB6BAB-F590-4B15-94B2-0AC4537884C3}">
      <dgm:prSet/>
      <dgm:spPr/>
      <dgm:t>
        <a:bodyPr/>
        <a:lstStyle/>
        <a:p>
          <a:pPr algn="l"/>
          <a:r>
            <a:rPr lang="en-US" dirty="0" smtClean="0"/>
            <a:t>Education and personal development</a:t>
          </a:r>
          <a:endParaRPr lang="en-US" dirty="0"/>
        </a:p>
      </dgm:t>
    </dgm:pt>
    <dgm:pt modelId="{AEC8488E-E33F-4984-8D5A-CF8541F6BEE4}" type="parTrans" cxnId="{E068AA2F-67F5-44F9-B108-162DC554D2A0}">
      <dgm:prSet/>
      <dgm:spPr/>
      <dgm:t>
        <a:bodyPr/>
        <a:lstStyle/>
        <a:p>
          <a:endParaRPr lang="en-US"/>
        </a:p>
      </dgm:t>
    </dgm:pt>
    <dgm:pt modelId="{DA57D014-2391-44A4-A043-2A3418D8B834}" type="sibTrans" cxnId="{E068AA2F-67F5-44F9-B108-162DC554D2A0}">
      <dgm:prSet/>
      <dgm:spPr/>
      <dgm:t>
        <a:bodyPr/>
        <a:lstStyle/>
        <a:p>
          <a:endParaRPr lang="en-US"/>
        </a:p>
      </dgm:t>
    </dgm:pt>
    <dgm:pt modelId="{53F75F72-33AC-4C7C-8A2D-F0FBC0DC1DA5}" type="pres">
      <dgm:prSet presAssocID="{46ACD68D-D5C0-4A75-A9F3-BA7957A34DB4}" presName="Name0" presStyleCnt="0">
        <dgm:presLayoutVars>
          <dgm:resizeHandles/>
        </dgm:presLayoutVars>
      </dgm:prSet>
      <dgm:spPr/>
    </dgm:pt>
    <dgm:pt modelId="{AFBBD2D5-E1EE-4241-B33F-57ECE26C5D1E}" type="pres">
      <dgm:prSet presAssocID="{A7194E0C-DFC2-495D-BA64-BE8235318E1E}" presName="text" presStyleLbl="node1" presStyleIdx="0" presStyleCnt="5" custScaleX="1093920" custScaleY="62093">
        <dgm:presLayoutVars>
          <dgm:bulletEnabled val="1"/>
        </dgm:presLayoutVars>
      </dgm:prSet>
      <dgm:spPr/>
      <dgm:t>
        <a:bodyPr/>
        <a:lstStyle/>
        <a:p>
          <a:endParaRPr lang="en-US"/>
        </a:p>
      </dgm:t>
    </dgm:pt>
    <dgm:pt modelId="{4930D328-B7F7-43E1-8720-E232949C1BD4}" type="pres">
      <dgm:prSet presAssocID="{A8DD902B-DF60-4197-B027-6E8AD166ACB9}" presName="space" presStyleCnt="0"/>
      <dgm:spPr/>
    </dgm:pt>
    <dgm:pt modelId="{EF26D0DD-D349-4D31-B70B-1A9D67118C2C}" type="pres">
      <dgm:prSet presAssocID="{D0A9CE22-C9E8-4425-9CB1-154BF40EE8C0}" presName="text" presStyleLbl="node1" presStyleIdx="1" presStyleCnt="5" custScaleX="1093920">
        <dgm:presLayoutVars>
          <dgm:bulletEnabled val="1"/>
        </dgm:presLayoutVars>
      </dgm:prSet>
      <dgm:spPr/>
      <dgm:t>
        <a:bodyPr/>
        <a:lstStyle/>
        <a:p>
          <a:endParaRPr lang="en-US"/>
        </a:p>
      </dgm:t>
    </dgm:pt>
    <dgm:pt modelId="{74834833-5A9D-4CBB-B91A-5ECC56B25108}" type="pres">
      <dgm:prSet presAssocID="{BE702CC0-EE2C-43F9-B0CB-BC6584095879}" presName="space" presStyleCnt="0"/>
      <dgm:spPr/>
    </dgm:pt>
    <dgm:pt modelId="{7588CE5C-DC5C-40F5-9379-C7F51A10B938}" type="pres">
      <dgm:prSet presAssocID="{7400DC7A-52DC-4C0A-86DC-CB39D8187238}" presName="text" presStyleLbl="node1" presStyleIdx="2" presStyleCnt="5" custScaleX="1093920">
        <dgm:presLayoutVars>
          <dgm:bulletEnabled val="1"/>
        </dgm:presLayoutVars>
      </dgm:prSet>
      <dgm:spPr/>
      <dgm:t>
        <a:bodyPr/>
        <a:lstStyle/>
        <a:p>
          <a:endParaRPr lang="en-US"/>
        </a:p>
      </dgm:t>
    </dgm:pt>
    <dgm:pt modelId="{F0040CCB-C80F-4D26-B862-29B5425A68B8}" type="pres">
      <dgm:prSet presAssocID="{5716F092-A5D0-4D5B-AD02-451F873C1B41}" presName="space" presStyleCnt="0"/>
      <dgm:spPr/>
    </dgm:pt>
    <dgm:pt modelId="{3C29FE1F-2FC4-495D-B08C-0381ED6A478C}" type="pres">
      <dgm:prSet presAssocID="{12EF1C51-D5F2-4D8D-9D22-B7602513CB9B}" presName="text" presStyleLbl="node1" presStyleIdx="3" presStyleCnt="5" custScaleX="1093920">
        <dgm:presLayoutVars>
          <dgm:bulletEnabled val="1"/>
        </dgm:presLayoutVars>
      </dgm:prSet>
      <dgm:spPr/>
      <dgm:t>
        <a:bodyPr/>
        <a:lstStyle/>
        <a:p>
          <a:endParaRPr lang="en-US"/>
        </a:p>
      </dgm:t>
    </dgm:pt>
    <dgm:pt modelId="{592C55BF-FE93-4554-9BF7-0514453F0A17}" type="pres">
      <dgm:prSet presAssocID="{66BA3550-517F-442B-9087-49F94A96773F}" presName="space" presStyleCnt="0"/>
      <dgm:spPr/>
    </dgm:pt>
    <dgm:pt modelId="{6B0EA9E4-8D53-498B-86C8-A9FDB695D4AF}" type="pres">
      <dgm:prSet presAssocID="{E3AB6BAB-F590-4B15-94B2-0AC4537884C3}" presName="text" presStyleLbl="node1" presStyleIdx="4" presStyleCnt="5" custScaleX="1093920">
        <dgm:presLayoutVars>
          <dgm:bulletEnabled val="1"/>
        </dgm:presLayoutVars>
      </dgm:prSet>
      <dgm:spPr/>
      <dgm:t>
        <a:bodyPr/>
        <a:lstStyle/>
        <a:p>
          <a:endParaRPr lang="en-US"/>
        </a:p>
      </dgm:t>
    </dgm:pt>
  </dgm:ptLst>
  <dgm:cxnLst>
    <dgm:cxn modelId="{291E4FF4-09A6-4EED-AD0C-A5C11872FB76}" type="presOf" srcId="{12EF1C51-D5F2-4D8D-9D22-B7602513CB9B}" destId="{3C29FE1F-2FC4-495D-B08C-0381ED6A478C}" srcOrd="0" destOrd="0" presId="urn:diagrams.loki3.com/VaryingWidthList"/>
    <dgm:cxn modelId="{03195714-E8F3-4BC5-9AAC-2C87585F4D8C}" srcId="{46ACD68D-D5C0-4A75-A9F3-BA7957A34DB4}" destId="{A7194E0C-DFC2-495D-BA64-BE8235318E1E}" srcOrd="0" destOrd="0" parTransId="{540603EA-B698-4D37-B0B5-F725CB53DF7C}" sibTransId="{A8DD902B-DF60-4197-B027-6E8AD166ACB9}"/>
    <dgm:cxn modelId="{E068AA2F-67F5-44F9-B108-162DC554D2A0}" srcId="{46ACD68D-D5C0-4A75-A9F3-BA7957A34DB4}" destId="{E3AB6BAB-F590-4B15-94B2-0AC4537884C3}" srcOrd="4" destOrd="0" parTransId="{AEC8488E-E33F-4984-8D5A-CF8541F6BEE4}" sibTransId="{DA57D014-2391-44A4-A043-2A3418D8B834}"/>
    <dgm:cxn modelId="{08F8574A-E61D-40C4-BF7E-FCE454AC5750}" type="presOf" srcId="{A7194E0C-DFC2-495D-BA64-BE8235318E1E}" destId="{AFBBD2D5-E1EE-4241-B33F-57ECE26C5D1E}" srcOrd="0" destOrd="0" presId="urn:diagrams.loki3.com/VaryingWidthList"/>
    <dgm:cxn modelId="{D3C3F16F-09E1-40C8-A6DB-AE4F92DEEA0B}" type="presOf" srcId="{46ACD68D-D5C0-4A75-A9F3-BA7957A34DB4}" destId="{53F75F72-33AC-4C7C-8A2D-F0FBC0DC1DA5}" srcOrd="0" destOrd="0" presId="urn:diagrams.loki3.com/VaryingWidthList"/>
    <dgm:cxn modelId="{4869FCF8-9E12-4561-ABC4-455DDF6C8106}" type="presOf" srcId="{D0A9CE22-C9E8-4425-9CB1-154BF40EE8C0}" destId="{EF26D0DD-D349-4D31-B70B-1A9D67118C2C}" srcOrd="0" destOrd="0" presId="urn:diagrams.loki3.com/VaryingWidthList"/>
    <dgm:cxn modelId="{9B6C11B0-8622-4B6C-A87E-4FD764BE789E}" type="presOf" srcId="{E3AB6BAB-F590-4B15-94B2-0AC4537884C3}" destId="{6B0EA9E4-8D53-498B-86C8-A9FDB695D4AF}" srcOrd="0" destOrd="0" presId="urn:diagrams.loki3.com/VaryingWidthList"/>
    <dgm:cxn modelId="{70799D3D-BFE7-45FF-93F6-7548CDFA64E9}" srcId="{46ACD68D-D5C0-4A75-A9F3-BA7957A34DB4}" destId="{7400DC7A-52DC-4C0A-86DC-CB39D8187238}" srcOrd="2" destOrd="0" parTransId="{9B139E60-C5F9-4984-BE41-02E468843B15}" sibTransId="{5716F092-A5D0-4D5B-AD02-451F873C1B41}"/>
    <dgm:cxn modelId="{CA744090-22CA-4136-8463-BB36D6BD333D}" srcId="{46ACD68D-D5C0-4A75-A9F3-BA7957A34DB4}" destId="{D0A9CE22-C9E8-4425-9CB1-154BF40EE8C0}" srcOrd="1" destOrd="0" parTransId="{9677DA1E-4446-4B1F-9CAE-55B66EBBC7B8}" sibTransId="{BE702CC0-EE2C-43F9-B0CB-BC6584095879}"/>
    <dgm:cxn modelId="{81188A7F-7C5E-44A1-8089-4896EE6F002E}" type="presOf" srcId="{7400DC7A-52DC-4C0A-86DC-CB39D8187238}" destId="{7588CE5C-DC5C-40F5-9379-C7F51A10B938}" srcOrd="0" destOrd="0" presId="urn:diagrams.loki3.com/VaryingWidthList"/>
    <dgm:cxn modelId="{2EB33ABC-5464-4485-9824-2F7145F358CC}" srcId="{46ACD68D-D5C0-4A75-A9F3-BA7957A34DB4}" destId="{12EF1C51-D5F2-4D8D-9D22-B7602513CB9B}" srcOrd="3" destOrd="0" parTransId="{D43623BC-FC33-4AD9-8926-BBDE638B103C}" sibTransId="{66BA3550-517F-442B-9087-49F94A96773F}"/>
    <dgm:cxn modelId="{8B055535-159A-4408-B198-41E01C08227B}" type="presParOf" srcId="{53F75F72-33AC-4C7C-8A2D-F0FBC0DC1DA5}" destId="{AFBBD2D5-E1EE-4241-B33F-57ECE26C5D1E}" srcOrd="0" destOrd="0" presId="urn:diagrams.loki3.com/VaryingWidthList"/>
    <dgm:cxn modelId="{FD1F13F0-815A-4AA1-B715-DE67DF5FFC29}" type="presParOf" srcId="{53F75F72-33AC-4C7C-8A2D-F0FBC0DC1DA5}" destId="{4930D328-B7F7-43E1-8720-E232949C1BD4}" srcOrd="1" destOrd="0" presId="urn:diagrams.loki3.com/VaryingWidthList"/>
    <dgm:cxn modelId="{3DD5FE58-E34B-4A1E-8D6F-DF54D8284EDD}" type="presParOf" srcId="{53F75F72-33AC-4C7C-8A2D-F0FBC0DC1DA5}" destId="{EF26D0DD-D349-4D31-B70B-1A9D67118C2C}" srcOrd="2" destOrd="0" presId="urn:diagrams.loki3.com/VaryingWidthList"/>
    <dgm:cxn modelId="{A3427EE0-577B-4FF6-922C-74E46B8ECC13}" type="presParOf" srcId="{53F75F72-33AC-4C7C-8A2D-F0FBC0DC1DA5}" destId="{74834833-5A9D-4CBB-B91A-5ECC56B25108}" srcOrd="3" destOrd="0" presId="urn:diagrams.loki3.com/VaryingWidthList"/>
    <dgm:cxn modelId="{9E23D55F-2F70-41FF-AD1C-D9C77569B523}" type="presParOf" srcId="{53F75F72-33AC-4C7C-8A2D-F0FBC0DC1DA5}" destId="{7588CE5C-DC5C-40F5-9379-C7F51A10B938}" srcOrd="4" destOrd="0" presId="urn:diagrams.loki3.com/VaryingWidthList"/>
    <dgm:cxn modelId="{A713AA71-0C82-41D1-92DC-75CDD7A3D905}" type="presParOf" srcId="{53F75F72-33AC-4C7C-8A2D-F0FBC0DC1DA5}" destId="{F0040CCB-C80F-4D26-B862-29B5425A68B8}" srcOrd="5" destOrd="0" presId="urn:diagrams.loki3.com/VaryingWidthList"/>
    <dgm:cxn modelId="{5CB42F5C-D054-42BD-9BA1-98325BA2B46D}" type="presParOf" srcId="{53F75F72-33AC-4C7C-8A2D-F0FBC0DC1DA5}" destId="{3C29FE1F-2FC4-495D-B08C-0381ED6A478C}" srcOrd="6" destOrd="0" presId="urn:diagrams.loki3.com/VaryingWidthList"/>
    <dgm:cxn modelId="{8D3A4189-E83C-4A03-BBA7-8F745A565FC9}" type="presParOf" srcId="{53F75F72-33AC-4C7C-8A2D-F0FBC0DC1DA5}" destId="{592C55BF-FE93-4554-9BF7-0514453F0A17}" srcOrd="7" destOrd="0" presId="urn:diagrams.loki3.com/VaryingWidthList"/>
    <dgm:cxn modelId="{01283F93-A958-491F-832E-2D527CB6ECDD}" type="presParOf" srcId="{53F75F72-33AC-4C7C-8A2D-F0FBC0DC1DA5}" destId="{6B0EA9E4-8D53-498B-86C8-A9FDB695D4AF}"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6C1D48-9E07-457D-820A-BCA72C75A13F}"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0C35BAC4-B46C-482C-86E3-0532AA436C2E}">
      <dgm:prSet phldrT="[Text]"/>
      <dgm:spPr/>
      <dgm:t>
        <a:bodyPr/>
        <a:lstStyle/>
        <a:p>
          <a:r>
            <a:rPr lang="en-US" dirty="0" smtClean="0"/>
            <a:t>Staff</a:t>
          </a:r>
          <a:endParaRPr lang="en-US" dirty="0"/>
        </a:p>
      </dgm:t>
    </dgm:pt>
    <dgm:pt modelId="{31ABA908-9160-4DF8-8232-534D1D9A7481}" type="parTrans" cxnId="{2D929650-D063-4D01-A8D4-1D6779802047}">
      <dgm:prSet/>
      <dgm:spPr/>
      <dgm:t>
        <a:bodyPr/>
        <a:lstStyle/>
        <a:p>
          <a:endParaRPr lang="en-US"/>
        </a:p>
      </dgm:t>
    </dgm:pt>
    <dgm:pt modelId="{2643A872-1CF0-49FF-951A-B03225023A8F}" type="sibTrans" cxnId="{2D929650-D063-4D01-A8D4-1D6779802047}">
      <dgm:prSet/>
      <dgm:spPr/>
      <dgm:t>
        <a:bodyPr/>
        <a:lstStyle/>
        <a:p>
          <a:endParaRPr lang="en-US"/>
        </a:p>
      </dgm:t>
    </dgm:pt>
    <dgm:pt modelId="{7F89C7D4-C6B6-494F-85A0-EAC5F4525A62}">
      <dgm:prSet phldrT="[Text]"/>
      <dgm:spPr/>
      <dgm:t>
        <a:bodyPr/>
        <a:lstStyle/>
        <a:p>
          <a:r>
            <a:rPr lang="en-US" dirty="0" smtClean="0"/>
            <a:t>Training and education</a:t>
          </a:r>
          <a:endParaRPr lang="en-US" dirty="0"/>
        </a:p>
      </dgm:t>
    </dgm:pt>
    <dgm:pt modelId="{419C9B90-7D5E-4A98-BD27-028BFDEF36D6}" type="parTrans" cxnId="{E1E11808-E385-49EC-A879-AF16557DCBD2}">
      <dgm:prSet/>
      <dgm:spPr/>
      <dgm:t>
        <a:bodyPr/>
        <a:lstStyle/>
        <a:p>
          <a:endParaRPr lang="en-US"/>
        </a:p>
      </dgm:t>
    </dgm:pt>
    <dgm:pt modelId="{67562052-F8E1-488B-B48F-844C3315B504}" type="sibTrans" cxnId="{E1E11808-E385-49EC-A879-AF16557DCBD2}">
      <dgm:prSet/>
      <dgm:spPr/>
      <dgm:t>
        <a:bodyPr/>
        <a:lstStyle/>
        <a:p>
          <a:endParaRPr lang="en-US"/>
        </a:p>
      </dgm:t>
    </dgm:pt>
    <dgm:pt modelId="{3DDF9D26-A4E2-44E1-9994-A6D0CE4C47F5}">
      <dgm:prSet phldrT="[Text]"/>
      <dgm:spPr/>
      <dgm:t>
        <a:bodyPr/>
        <a:lstStyle/>
        <a:p>
          <a:r>
            <a:rPr lang="en-US" dirty="0" smtClean="0"/>
            <a:t>Hiring peers, users, those in recovery</a:t>
          </a:r>
          <a:endParaRPr lang="en-US" dirty="0"/>
        </a:p>
      </dgm:t>
    </dgm:pt>
    <dgm:pt modelId="{22CB4A45-353C-455F-BCA5-4C33C99E5FCE}" type="parTrans" cxnId="{8803A38E-7EF9-4F2D-BD53-C898A778842C}">
      <dgm:prSet/>
      <dgm:spPr/>
      <dgm:t>
        <a:bodyPr/>
        <a:lstStyle/>
        <a:p>
          <a:endParaRPr lang="en-US"/>
        </a:p>
      </dgm:t>
    </dgm:pt>
    <dgm:pt modelId="{85C74CF0-3742-454B-A62F-8B8857B4E91C}" type="sibTrans" cxnId="{8803A38E-7EF9-4F2D-BD53-C898A778842C}">
      <dgm:prSet/>
      <dgm:spPr/>
      <dgm:t>
        <a:bodyPr/>
        <a:lstStyle/>
        <a:p>
          <a:endParaRPr lang="en-US"/>
        </a:p>
      </dgm:t>
    </dgm:pt>
    <dgm:pt modelId="{D9F1CCAE-796F-474F-B608-94ED335AA2FD}">
      <dgm:prSet phldrT="[Text]"/>
      <dgm:spPr/>
      <dgm:t>
        <a:bodyPr/>
        <a:lstStyle/>
        <a:p>
          <a:r>
            <a:rPr lang="en-US" dirty="0" smtClean="0"/>
            <a:t>Community</a:t>
          </a:r>
          <a:endParaRPr lang="en-US" dirty="0"/>
        </a:p>
      </dgm:t>
    </dgm:pt>
    <dgm:pt modelId="{EDFAAFA1-055D-4321-8DF9-9EE573A38EEC}" type="parTrans" cxnId="{9964E101-7976-4091-830D-3848BB7AE5EA}">
      <dgm:prSet/>
      <dgm:spPr/>
      <dgm:t>
        <a:bodyPr/>
        <a:lstStyle/>
        <a:p>
          <a:endParaRPr lang="en-US"/>
        </a:p>
      </dgm:t>
    </dgm:pt>
    <dgm:pt modelId="{90B90A60-CCB7-48A9-880F-21F5FCE38F5B}" type="sibTrans" cxnId="{9964E101-7976-4091-830D-3848BB7AE5EA}">
      <dgm:prSet/>
      <dgm:spPr/>
      <dgm:t>
        <a:bodyPr/>
        <a:lstStyle/>
        <a:p>
          <a:endParaRPr lang="en-US"/>
        </a:p>
      </dgm:t>
    </dgm:pt>
    <dgm:pt modelId="{38F3C96D-0CAA-4505-AF2B-91FB7E60FAE9}">
      <dgm:prSet phldrT="[Text]"/>
      <dgm:spPr/>
      <dgm:t>
        <a:bodyPr/>
        <a:lstStyle/>
        <a:p>
          <a:r>
            <a:rPr lang="en-US" dirty="0" smtClean="0"/>
            <a:t>Participant advisory board</a:t>
          </a:r>
          <a:endParaRPr lang="en-US" dirty="0"/>
        </a:p>
      </dgm:t>
    </dgm:pt>
    <dgm:pt modelId="{B947E169-1BA2-4D1A-BFCB-728084B643E4}" type="parTrans" cxnId="{EC3B5E5F-CA6A-4C99-85C3-B0F2249BD774}">
      <dgm:prSet/>
      <dgm:spPr/>
      <dgm:t>
        <a:bodyPr/>
        <a:lstStyle/>
        <a:p>
          <a:endParaRPr lang="en-US"/>
        </a:p>
      </dgm:t>
    </dgm:pt>
    <dgm:pt modelId="{3E81E306-1C87-4B23-872D-A478CAF12834}" type="sibTrans" cxnId="{EC3B5E5F-CA6A-4C99-85C3-B0F2249BD774}">
      <dgm:prSet/>
      <dgm:spPr/>
      <dgm:t>
        <a:bodyPr/>
        <a:lstStyle/>
        <a:p>
          <a:endParaRPr lang="en-US"/>
        </a:p>
      </dgm:t>
    </dgm:pt>
    <dgm:pt modelId="{1CEBF901-0E2F-45FA-AA17-1FAD85D2EED0}">
      <dgm:prSet phldrT="[Text]"/>
      <dgm:spPr/>
      <dgm:t>
        <a:bodyPr/>
        <a:lstStyle/>
        <a:p>
          <a:r>
            <a:rPr lang="en-US" dirty="0" smtClean="0"/>
            <a:t>Awareness campaigns</a:t>
          </a:r>
          <a:endParaRPr lang="en-US" dirty="0"/>
        </a:p>
      </dgm:t>
    </dgm:pt>
    <dgm:pt modelId="{7FDFC911-B772-47D6-82B8-7C431B83C831}" type="parTrans" cxnId="{5BB74260-A4AE-4E89-BF42-2E27C9FD80E0}">
      <dgm:prSet/>
      <dgm:spPr/>
      <dgm:t>
        <a:bodyPr/>
        <a:lstStyle/>
        <a:p>
          <a:endParaRPr lang="en-US"/>
        </a:p>
      </dgm:t>
    </dgm:pt>
    <dgm:pt modelId="{0862CECC-D2A6-4E3E-9883-18AF4FAF6C00}" type="sibTrans" cxnId="{5BB74260-A4AE-4E89-BF42-2E27C9FD80E0}">
      <dgm:prSet/>
      <dgm:spPr/>
      <dgm:t>
        <a:bodyPr/>
        <a:lstStyle/>
        <a:p>
          <a:endParaRPr lang="en-US"/>
        </a:p>
      </dgm:t>
    </dgm:pt>
    <dgm:pt modelId="{F9070D40-DBF8-4947-9916-34D3E55C6CD1}">
      <dgm:prSet phldrT="[Text]"/>
      <dgm:spPr/>
      <dgm:t>
        <a:bodyPr/>
        <a:lstStyle/>
        <a:p>
          <a:r>
            <a:rPr lang="en-US" dirty="0" smtClean="0"/>
            <a:t>Outlets for feedback</a:t>
          </a:r>
          <a:endParaRPr lang="en-US" dirty="0"/>
        </a:p>
      </dgm:t>
    </dgm:pt>
    <dgm:pt modelId="{2F89FBD7-67BF-4004-B2E5-66AD84222533}" type="parTrans" cxnId="{A8DA9E5B-7461-485D-AA6C-5D5E3833AB62}">
      <dgm:prSet/>
      <dgm:spPr/>
      <dgm:t>
        <a:bodyPr/>
        <a:lstStyle/>
        <a:p>
          <a:endParaRPr lang="en-US"/>
        </a:p>
      </dgm:t>
    </dgm:pt>
    <dgm:pt modelId="{D8B53DD2-60F1-4F92-A421-A37E61F84C16}" type="sibTrans" cxnId="{A8DA9E5B-7461-485D-AA6C-5D5E3833AB62}">
      <dgm:prSet/>
      <dgm:spPr/>
      <dgm:t>
        <a:bodyPr/>
        <a:lstStyle/>
        <a:p>
          <a:endParaRPr lang="en-US"/>
        </a:p>
      </dgm:t>
    </dgm:pt>
    <dgm:pt modelId="{04D7BE90-9FAE-4921-AD20-46E70BE2224E}">
      <dgm:prSet phldrT="[Text]"/>
      <dgm:spPr/>
      <dgm:t>
        <a:bodyPr/>
        <a:lstStyle/>
        <a:p>
          <a:r>
            <a:rPr lang="en-US" dirty="0" smtClean="0"/>
            <a:t>Assessment of practices</a:t>
          </a:r>
          <a:endParaRPr lang="en-US" dirty="0"/>
        </a:p>
      </dgm:t>
    </dgm:pt>
    <dgm:pt modelId="{41A87FEE-6C3A-4A38-8832-67F2C6157BBB}" type="parTrans" cxnId="{03640E43-7E7D-495E-BFE4-2BA445170F3A}">
      <dgm:prSet/>
      <dgm:spPr/>
      <dgm:t>
        <a:bodyPr/>
        <a:lstStyle/>
        <a:p>
          <a:endParaRPr lang="en-US"/>
        </a:p>
      </dgm:t>
    </dgm:pt>
    <dgm:pt modelId="{D6DB0B67-A039-42AE-A4A3-D20B34B6474C}" type="sibTrans" cxnId="{03640E43-7E7D-495E-BFE4-2BA445170F3A}">
      <dgm:prSet/>
      <dgm:spPr/>
      <dgm:t>
        <a:bodyPr/>
        <a:lstStyle/>
        <a:p>
          <a:endParaRPr lang="en-US"/>
        </a:p>
      </dgm:t>
    </dgm:pt>
    <dgm:pt modelId="{A9494348-DAD9-45DC-8610-0FBBF7429B9F}">
      <dgm:prSet phldrT="[Text]"/>
      <dgm:spPr/>
      <dgm:t>
        <a:bodyPr/>
        <a:lstStyle/>
        <a:p>
          <a:r>
            <a:rPr lang="en-US" dirty="0" smtClean="0"/>
            <a:t>Policy and advocacy</a:t>
          </a:r>
          <a:endParaRPr lang="en-US" dirty="0"/>
        </a:p>
      </dgm:t>
    </dgm:pt>
    <dgm:pt modelId="{843C8674-F969-4C52-B679-56A2079751AF}" type="parTrans" cxnId="{B38CB008-F133-4C97-87F1-75237DE9C811}">
      <dgm:prSet/>
      <dgm:spPr/>
      <dgm:t>
        <a:bodyPr/>
        <a:lstStyle/>
        <a:p>
          <a:endParaRPr lang="en-US"/>
        </a:p>
      </dgm:t>
    </dgm:pt>
    <dgm:pt modelId="{722E0A1B-92C5-4DAF-8E42-2E3A6FD1D8EB}" type="sibTrans" cxnId="{B38CB008-F133-4C97-87F1-75237DE9C811}">
      <dgm:prSet/>
      <dgm:spPr/>
      <dgm:t>
        <a:bodyPr/>
        <a:lstStyle/>
        <a:p>
          <a:endParaRPr lang="en-US"/>
        </a:p>
      </dgm:t>
    </dgm:pt>
    <dgm:pt modelId="{4657B536-4F1D-40BD-8DD5-34CE869061AE}">
      <dgm:prSet phldrT="[Text]"/>
      <dgm:spPr/>
      <dgm:t>
        <a:bodyPr/>
        <a:lstStyle/>
        <a:p>
          <a:r>
            <a:rPr lang="en-US" dirty="0" smtClean="0"/>
            <a:t>Events</a:t>
          </a:r>
          <a:endParaRPr lang="en-US" dirty="0"/>
        </a:p>
      </dgm:t>
    </dgm:pt>
    <dgm:pt modelId="{8967205A-56B8-40D3-9247-15FA537E4C72}" type="parTrans" cxnId="{632971FE-8B50-4284-9C7A-35E4DA050B68}">
      <dgm:prSet/>
      <dgm:spPr/>
      <dgm:t>
        <a:bodyPr/>
        <a:lstStyle/>
        <a:p>
          <a:endParaRPr lang="en-US"/>
        </a:p>
      </dgm:t>
    </dgm:pt>
    <dgm:pt modelId="{15EA4D4E-9B11-415F-B8AE-D8DB1DB7F8D5}" type="sibTrans" cxnId="{632971FE-8B50-4284-9C7A-35E4DA050B68}">
      <dgm:prSet/>
      <dgm:spPr/>
      <dgm:t>
        <a:bodyPr/>
        <a:lstStyle/>
        <a:p>
          <a:endParaRPr lang="en-US"/>
        </a:p>
      </dgm:t>
    </dgm:pt>
    <dgm:pt modelId="{A4078449-4255-4AF8-A890-426338C29D92}" type="pres">
      <dgm:prSet presAssocID="{EF6C1D48-9E07-457D-820A-BCA72C75A13F}" presName="Name0" presStyleCnt="0">
        <dgm:presLayoutVars>
          <dgm:dir/>
          <dgm:animLvl val="lvl"/>
          <dgm:resizeHandles/>
        </dgm:presLayoutVars>
      </dgm:prSet>
      <dgm:spPr/>
      <dgm:t>
        <a:bodyPr/>
        <a:lstStyle/>
        <a:p>
          <a:endParaRPr lang="en-US"/>
        </a:p>
      </dgm:t>
    </dgm:pt>
    <dgm:pt modelId="{D272CFCA-EC44-4A31-B558-63AD28039D71}" type="pres">
      <dgm:prSet presAssocID="{0C35BAC4-B46C-482C-86E3-0532AA436C2E}" presName="linNode" presStyleCnt="0"/>
      <dgm:spPr/>
    </dgm:pt>
    <dgm:pt modelId="{686A8778-4465-421E-896D-A2A54C7B0D74}" type="pres">
      <dgm:prSet presAssocID="{0C35BAC4-B46C-482C-86E3-0532AA436C2E}" presName="parentShp" presStyleLbl="node1" presStyleIdx="0" presStyleCnt="2">
        <dgm:presLayoutVars>
          <dgm:bulletEnabled val="1"/>
        </dgm:presLayoutVars>
      </dgm:prSet>
      <dgm:spPr/>
      <dgm:t>
        <a:bodyPr/>
        <a:lstStyle/>
        <a:p>
          <a:endParaRPr lang="en-US"/>
        </a:p>
      </dgm:t>
    </dgm:pt>
    <dgm:pt modelId="{5EEE5B61-1894-46D9-A54D-4AC08BAECA31}" type="pres">
      <dgm:prSet presAssocID="{0C35BAC4-B46C-482C-86E3-0532AA436C2E}" presName="childShp" presStyleLbl="bgAccFollowNode1" presStyleIdx="0" presStyleCnt="2">
        <dgm:presLayoutVars>
          <dgm:bulletEnabled val="1"/>
        </dgm:presLayoutVars>
      </dgm:prSet>
      <dgm:spPr/>
      <dgm:t>
        <a:bodyPr/>
        <a:lstStyle/>
        <a:p>
          <a:endParaRPr lang="en-US"/>
        </a:p>
      </dgm:t>
    </dgm:pt>
    <dgm:pt modelId="{523E710A-D619-4A36-BEAC-76415D46519D}" type="pres">
      <dgm:prSet presAssocID="{2643A872-1CF0-49FF-951A-B03225023A8F}" presName="spacing" presStyleCnt="0"/>
      <dgm:spPr/>
    </dgm:pt>
    <dgm:pt modelId="{CE6035FB-66D5-4684-B638-F56BCDA4F80C}" type="pres">
      <dgm:prSet presAssocID="{D9F1CCAE-796F-474F-B608-94ED335AA2FD}" presName="linNode" presStyleCnt="0"/>
      <dgm:spPr/>
    </dgm:pt>
    <dgm:pt modelId="{3C915B94-914F-4795-BAE0-ED50E1533107}" type="pres">
      <dgm:prSet presAssocID="{D9F1CCAE-796F-474F-B608-94ED335AA2FD}" presName="parentShp" presStyleLbl="node1" presStyleIdx="1" presStyleCnt="2">
        <dgm:presLayoutVars>
          <dgm:bulletEnabled val="1"/>
        </dgm:presLayoutVars>
      </dgm:prSet>
      <dgm:spPr/>
      <dgm:t>
        <a:bodyPr/>
        <a:lstStyle/>
        <a:p>
          <a:endParaRPr lang="en-US"/>
        </a:p>
      </dgm:t>
    </dgm:pt>
    <dgm:pt modelId="{4072DB4C-62BA-4671-8D9E-C54AF14664D7}" type="pres">
      <dgm:prSet presAssocID="{D9F1CCAE-796F-474F-B608-94ED335AA2FD}" presName="childShp" presStyleLbl="bgAccFollowNode1" presStyleIdx="1" presStyleCnt="2" custLinFactNeighborX="0" custLinFactNeighborY="7082">
        <dgm:presLayoutVars>
          <dgm:bulletEnabled val="1"/>
        </dgm:presLayoutVars>
      </dgm:prSet>
      <dgm:spPr/>
      <dgm:t>
        <a:bodyPr/>
        <a:lstStyle/>
        <a:p>
          <a:endParaRPr lang="en-US"/>
        </a:p>
      </dgm:t>
    </dgm:pt>
  </dgm:ptLst>
  <dgm:cxnLst>
    <dgm:cxn modelId="{632971FE-8B50-4284-9C7A-35E4DA050B68}" srcId="{D9F1CCAE-796F-474F-B608-94ED335AA2FD}" destId="{4657B536-4F1D-40BD-8DD5-34CE869061AE}" srcOrd="3" destOrd="0" parTransId="{8967205A-56B8-40D3-9247-15FA537E4C72}" sibTransId="{15EA4D4E-9B11-415F-B8AE-D8DB1DB7F8D5}"/>
    <dgm:cxn modelId="{2D929650-D063-4D01-A8D4-1D6779802047}" srcId="{EF6C1D48-9E07-457D-820A-BCA72C75A13F}" destId="{0C35BAC4-B46C-482C-86E3-0532AA436C2E}" srcOrd="0" destOrd="0" parTransId="{31ABA908-9160-4DF8-8232-534D1D9A7481}" sibTransId="{2643A872-1CF0-49FF-951A-B03225023A8F}"/>
    <dgm:cxn modelId="{E65F87E6-CDA4-4299-A1B0-59C39C23E6E3}" type="presOf" srcId="{4657B536-4F1D-40BD-8DD5-34CE869061AE}" destId="{4072DB4C-62BA-4671-8D9E-C54AF14664D7}" srcOrd="0" destOrd="3" presId="urn:microsoft.com/office/officeart/2005/8/layout/vList6"/>
    <dgm:cxn modelId="{E1E11808-E385-49EC-A879-AF16557DCBD2}" srcId="{0C35BAC4-B46C-482C-86E3-0532AA436C2E}" destId="{7F89C7D4-C6B6-494F-85A0-EAC5F4525A62}" srcOrd="0" destOrd="0" parTransId="{419C9B90-7D5E-4A98-BD27-028BFDEF36D6}" sibTransId="{67562052-F8E1-488B-B48F-844C3315B504}"/>
    <dgm:cxn modelId="{5BB74260-A4AE-4E89-BF42-2E27C9FD80E0}" srcId="{D9F1CCAE-796F-474F-B608-94ED335AA2FD}" destId="{1CEBF901-0E2F-45FA-AA17-1FAD85D2EED0}" srcOrd="1" destOrd="0" parTransId="{7FDFC911-B772-47D6-82B8-7C431B83C831}" sibTransId="{0862CECC-D2A6-4E3E-9883-18AF4FAF6C00}"/>
    <dgm:cxn modelId="{EA0DB75B-3AD0-4C56-87BE-B9FA41E78032}" type="presOf" srcId="{F9070D40-DBF8-4947-9916-34D3E55C6CD1}" destId="{5EEE5B61-1894-46D9-A54D-4AC08BAECA31}" srcOrd="0" destOrd="1" presId="urn:microsoft.com/office/officeart/2005/8/layout/vList6"/>
    <dgm:cxn modelId="{3E89AB84-48D1-4005-BFC2-7038C2E3585D}" type="presOf" srcId="{0C35BAC4-B46C-482C-86E3-0532AA436C2E}" destId="{686A8778-4465-421E-896D-A2A54C7B0D74}" srcOrd="0" destOrd="0" presId="urn:microsoft.com/office/officeart/2005/8/layout/vList6"/>
    <dgm:cxn modelId="{F0B86CFF-3B6C-4F19-85C9-1A50F6F78890}" type="presOf" srcId="{7F89C7D4-C6B6-494F-85A0-EAC5F4525A62}" destId="{5EEE5B61-1894-46D9-A54D-4AC08BAECA31}" srcOrd="0" destOrd="0" presId="urn:microsoft.com/office/officeart/2005/8/layout/vList6"/>
    <dgm:cxn modelId="{DFB1FAD9-F9F7-4D79-9402-FFF8A89F638F}" type="presOf" srcId="{A9494348-DAD9-45DC-8610-0FBBF7429B9F}" destId="{4072DB4C-62BA-4671-8D9E-C54AF14664D7}" srcOrd="0" destOrd="2" presId="urn:microsoft.com/office/officeart/2005/8/layout/vList6"/>
    <dgm:cxn modelId="{9964E101-7976-4091-830D-3848BB7AE5EA}" srcId="{EF6C1D48-9E07-457D-820A-BCA72C75A13F}" destId="{D9F1CCAE-796F-474F-B608-94ED335AA2FD}" srcOrd="1" destOrd="0" parTransId="{EDFAAFA1-055D-4321-8DF9-9EE573A38EEC}" sibTransId="{90B90A60-CCB7-48A9-880F-21F5FCE38F5B}"/>
    <dgm:cxn modelId="{EC3B5E5F-CA6A-4C99-85C3-B0F2249BD774}" srcId="{D9F1CCAE-796F-474F-B608-94ED335AA2FD}" destId="{38F3C96D-0CAA-4505-AF2B-91FB7E60FAE9}" srcOrd="0" destOrd="0" parTransId="{B947E169-1BA2-4D1A-BFCB-728084B643E4}" sibTransId="{3E81E306-1C87-4B23-872D-A478CAF12834}"/>
    <dgm:cxn modelId="{B188E641-F2AF-48BC-975E-B0340BD1973F}" type="presOf" srcId="{04D7BE90-9FAE-4921-AD20-46E70BE2224E}" destId="{5EEE5B61-1894-46D9-A54D-4AC08BAECA31}" srcOrd="0" destOrd="2" presId="urn:microsoft.com/office/officeart/2005/8/layout/vList6"/>
    <dgm:cxn modelId="{A7BE448A-5657-4D7C-9023-ECA3613EF1C4}" type="presOf" srcId="{D9F1CCAE-796F-474F-B608-94ED335AA2FD}" destId="{3C915B94-914F-4795-BAE0-ED50E1533107}" srcOrd="0" destOrd="0" presId="urn:microsoft.com/office/officeart/2005/8/layout/vList6"/>
    <dgm:cxn modelId="{03640E43-7E7D-495E-BFE4-2BA445170F3A}" srcId="{0C35BAC4-B46C-482C-86E3-0532AA436C2E}" destId="{04D7BE90-9FAE-4921-AD20-46E70BE2224E}" srcOrd="2" destOrd="0" parTransId="{41A87FEE-6C3A-4A38-8832-67F2C6157BBB}" sibTransId="{D6DB0B67-A039-42AE-A4A3-D20B34B6474C}"/>
    <dgm:cxn modelId="{E8365EB4-5110-4542-A9AC-459F6CBB5E22}" type="presOf" srcId="{38F3C96D-0CAA-4505-AF2B-91FB7E60FAE9}" destId="{4072DB4C-62BA-4671-8D9E-C54AF14664D7}" srcOrd="0" destOrd="0" presId="urn:microsoft.com/office/officeart/2005/8/layout/vList6"/>
    <dgm:cxn modelId="{8803A38E-7EF9-4F2D-BD53-C898A778842C}" srcId="{0C35BAC4-B46C-482C-86E3-0532AA436C2E}" destId="{3DDF9D26-A4E2-44E1-9994-A6D0CE4C47F5}" srcOrd="3" destOrd="0" parTransId="{22CB4A45-353C-455F-BCA5-4C33C99E5FCE}" sibTransId="{85C74CF0-3742-454B-A62F-8B8857B4E91C}"/>
    <dgm:cxn modelId="{0AF05487-C980-470B-A7A6-2EC8009D9BD2}" type="presOf" srcId="{EF6C1D48-9E07-457D-820A-BCA72C75A13F}" destId="{A4078449-4255-4AF8-A890-426338C29D92}" srcOrd="0" destOrd="0" presId="urn:microsoft.com/office/officeart/2005/8/layout/vList6"/>
    <dgm:cxn modelId="{B38CB008-F133-4C97-87F1-75237DE9C811}" srcId="{D9F1CCAE-796F-474F-B608-94ED335AA2FD}" destId="{A9494348-DAD9-45DC-8610-0FBBF7429B9F}" srcOrd="2" destOrd="0" parTransId="{843C8674-F969-4C52-B679-56A2079751AF}" sibTransId="{722E0A1B-92C5-4DAF-8E42-2E3A6FD1D8EB}"/>
    <dgm:cxn modelId="{A8DA9E5B-7461-485D-AA6C-5D5E3833AB62}" srcId="{0C35BAC4-B46C-482C-86E3-0532AA436C2E}" destId="{F9070D40-DBF8-4947-9916-34D3E55C6CD1}" srcOrd="1" destOrd="0" parTransId="{2F89FBD7-67BF-4004-B2E5-66AD84222533}" sibTransId="{D8B53DD2-60F1-4F92-A421-A37E61F84C16}"/>
    <dgm:cxn modelId="{99B1C704-0609-4538-8029-43B3F1908DA5}" type="presOf" srcId="{1CEBF901-0E2F-45FA-AA17-1FAD85D2EED0}" destId="{4072DB4C-62BA-4671-8D9E-C54AF14664D7}" srcOrd="0" destOrd="1" presId="urn:microsoft.com/office/officeart/2005/8/layout/vList6"/>
    <dgm:cxn modelId="{465382E3-07D9-4400-8446-AA181686BE1B}" type="presOf" srcId="{3DDF9D26-A4E2-44E1-9994-A6D0CE4C47F5}" destId="{5EEE5B61-1894-46D9-A54D-4AC08BAECA31}" srcOrd="0" destOrd="3" presId="urn:microsoft.com/office/officeart/2005/8/layout/vList6"/>
    <dgm:cxn modelId="{123D7417-BFA0-4A43-A08E-95E0DCFBC429}" type="presParOf" srcId="{A4078449-4255-4AF8-A890-426338C29D92}" destId="{D272CFCA-EC44-4A31-B558-63AD28039D71}" srcOrd="0" destOrd="0" presId="urn:microsoft.com/office/officeart/2005/8/layout/vList6"/>
    <dgm:cxn modelId="{BA87BD07-8F95-4448-8862-893DDAC29675}" type="presParOf" srcId="{D272CFCA-EC44-4A31-B558-63AD28039D71}" destId="{686A8778-4465-421E-896D-A2A54C7B0D74}" srcOrd="0" destOrd="0" presId="urn:microsoft.com/office/officeart/2005/8/layout/vList6"/>
    <dgm:cxn modelId="{13AD6532-F99E-431B-924F-DF661DC78581}" type="presParOf" srcId="{D272CFCA-EC44-4A31-B558-63AD28039D71}" destId="{5EEE5B61-1894-46D9-A54D-4AC08BAECA31}" srcOrd="1" destOrd="0" presId="urn:microsoft.com/office/officeart/2005/8/layout/vList6"/>
    <dgm:cxn modelId="{2B635C7F-940C-4627-8113-BE4CED8F46CD}" type="presParOf" srcId="{A4078449-4255-4AF8-A890-426338C29D92}" destId="{523E710A-D619-4A36-BEAC-76415D46519D}" srcOrd="1" destOrd="0" presId="urn:microsoft.com/office/officeart/2005/8/layout/vList6"/>
    <dgm:cxn modelId="{4E2FC098-1E85-476C-8C2D-43F0D5D5E902}" type="presParOf" srcId="{A4078449-4255-4AF8-A890-426338C29D92}" destId="{CE6035FB-66D5-4684-B638-F56BCDA4F80C}" srcOrd="2" destOrd="0" presId="urn:microsoft.com/office/officeart/2005/8/layout/vList6"/>
    <dgm:cxn modelId="{EA2250A7-1199-4F23-8619-1469571C0B6C}" type="presParOf" srcId="{CE6035FB-66D5-4684-B638-F56BCDA4F80C}" destId="{3C915B94-914F-4795-BAE0-ED50E1533107}" srcOrd="0" destOrd="0" presId="urn:microsoft.com/office/officeart/2005/8/layout/vList6"/>
    <dgm:cxn modelId="{E8BDE451-2769-496A-B96D-3AE87AEA8CF0}" type="presParOf" srcId="{CE6035FB-66D5-4684-B638-F56BCDA4F80C}" destId="{4072DB4C-62BA-4671-8D9E-C54AF14664D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B209-DB7C-4394-9F74-BAD9E1759050}">
      <dsp:nvSpPr>
        <dsp:cNvPr id="0" name=""/>
        <dsp:cNvSpPr/>
      </dsp:nvSpPr>
      <dsp:spPr>
        <a:xfrm>
          <a:off x="2658840" y="1222"/>
          <a:ext cx="2433642" cy="2433642"/>
        </a:xfrm>
        <a:prstGeom prst="ellipse">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Thoughts</a:t>
          </a:r>
          <a:endParaRPr lang="en-US" sz="3100" kern="1200" dirty="0"/>
        </a:p>
      </dsp:txBody>
      <dsp:txXfrm>
        <a:off x="3015239" y="357621"/>
        <a:ext cx="1720844" cy="1720844"/>
      </dsp:txXfrm>
    </dsp:sp>
    <dsp:sp modelId="{EDDE3CF2-5F3E-4B75-86F5-670C7C567124}">
      <dsp:nvSpPr>
        <dsp:cNvPr id="0" name=""/>
        <dsp:cNvSpPr/>
      </dsp:nvSpPr>
      <dsp:spPr>
        <a:xfrm rot="3600000">
          <a:off x="4456631" y="2373424"/>
          <a:ext cx="646388" cy="8213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4505110" y="2453727"/>
        <a:ext cx="452472" cy="492812"/>
      </dsp:txXfrm>
    </dsp:sp>
    <dsp:sp modelId="{55715B9B-9097-46E5-9903-3ECA1E66C68F}">
      <dsp:nvSpPr>
        <dsp:cNvPr id="0" name=""/>
        <dsp:cNvSpPr/>
      </dsp:nvSpPr>
      <dsp:spPr>
        <a:xfrm>
          <a:off x="4485461" y="3165023"/>
          <a:ext cx="2433642" cy="2433642"/>
        </a:xfrm>
        <a:prstGeom prst="ellipse">
          <a:avLst/>
        </a:prstGeom>
        <a:solidFill>
          <a:schemeClr val="accent3">
            <a:hueOff val="466545"/>
            <a:satOff val="11373"/>
            <a:lumOff val="-1"/>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Feelings</a:t>
          </a:r>
          <a:endParaRPr lang="en-US" sz="3100" kern="1200" dirty="0"/>
        </a:p>
      </dsp:txBody>
      <dsp:txXfrm>
        <a:off x="4841860" y="3521422"/>
        <a:ext cx="1720844" cy="1720844"/>
      </dsp:txXfrm>
    </dsp:sp>
    <dsp:sp modelId="{3CCAC807-C8FE-414C-887E-A4F389BDDC06}">
      <dsp:nvSpPr>
        <dsp:cNvPr id="0" name=""/>
        <dsp:cNvSpPr/>
      </dsp:nvSpPr>
      <dsp:spPr>
        <a:xfrm rot="10800000">
          <a:off x="3570761" y="3971168"/>
          <a:ext cx="646388" cy="821354"/>
        </a:xfrm>
        <a:prstGeom prst="rightArrow">
          <a:avLst>
            <a:gd name="adj1" fmla="val 60000"/>
            <a:gd name="adj2" fmla="val 50000"/>
          </a:avLst>
        </a:prstGeom>
        <a:solidFill>
          <a:schemeClr val="accent3">
            <a:hueOff val="466545"/>
            <a:satOff val="11373"/>
            <a:lumOff val="-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3764677" y="4135439"/>
        <a:ext cx="452472" cy="492812"/>
      </dsp:txXfrm>
    </dsp:sp>
    <dsp:sp modelId="{D4E02BEE-44F6-4E76-9E61-A132568FBD92}">
      <dsp:nvSpPr>
        <dsp:cNvPr id="0" name=""/>
        <dsp:cNvSpPr/>
      </dsp:nvSpPr>
      <dsp:spPr>
        <a:xfrm>
          <a:off x="832218" y="3165023"/>
          <a:ext cx="2433642" cy="2433642"/>
        </a:xfrm>
        <a:prstGeom prst="ellipse">
          <a:avLst/>
        </a:prstGeom>
        <a:solidFill>
          <a:schemeClr val="accent3">
            <a:hueOff val="933090"/>
            <a:satOff val="22746"/>
            <a:lumOff val="-1"/>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Actions</a:t>
          </a:r>
          <a:endParaRPr lang="en-US" sz="3100" kern="1200" dirty="0"/>
        </a:p>
      </dsp:txBody>
      <dsp:txXfrm>
        <a:off x="1188617" y="3521422"/>
        <a:ext cx="1720844" cy="1720844"/>
      </dsp:txXfrm>
    </dsp:sp>
    <dsp:sp modelId="{BBA4BCAB-F444-4028-AC90-02C442473534}">
      <dsp:nvSpPr>
        <dsp:cNvPr id="0" name=""/>
        <dsp:cNvSpPr/>
      </dsp:nvSpPr>
      <dsp:spPr>
        <a:xfrm rot="18000000">
          <a:off x="2630009" y="2405110"/>
          <a:ext cx="646388" cy="821354"/>
        </a:xfrm>
        <a:prstGeom prst="rightArrow">
          <a:avLst>
            <a:gd name="adj1" fmla="val 60000"/>
            <a:gd name="adj2" fmla="val 50000"/>
          </a:avLst>
        </a:prstGeom>
        <a:solidFill>
          <a:schemeClr val="accent3">
            <a:hueOff val="933090"/>
            <a:satOff val="22746"/>
            <a:lumOff val="-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2678488" y="2653349"/>
        <a:ext cx="452472" cy="49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9C5F3-2D7E-47D8-BEEE-CEA16E008D96}">
      <dsp:nvSpPr>
        <dsp:cNvPr id="0" name=""/>
        <dsp:cNvSpPr/>
      </dsp:nvSpPr>
      <dsp:spPr>
        <a:xfrm>
          <a:off x="3337" y="0"/>
          <a:ext cx="1119164" cy="4002932"/>
        </a:xfrm>
        <a:prstGeom prst="roundRect">
          <a:avLst>
            <a:gd name="adj" fmla="val 10000"/>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kern="1200" dirty="0" smtClean="0"/>
            <a:t>No Use</a:t>
          </a:r>
          <a:endParaRPr lang="en-US" sz="1400" kern="1200" dirty="0"/>
        </a:p>
      </dsp:txBody>
      <dsp:txXfrm>
        <a:off x="3337" y="1601172"/>
        <a:ext cx="1119164" cy="1601172"/>
      </dsp:txXfrm>
    </dsp:sp>
    <dsp:sp modelId="{D7FF306A-64C6-4F84-A109-1CAA61A78690}">
      <dsp:nvSpPr>
        <dsp:cNvPr id="0" name=""/>
        <dsp:cNvSpPr/>
      </dsp:nvSpPr>
      <dsp:spPr>
        <a:xfrm>
          <a:off x="36912" y="240175"/>
          <a:ext cx="1052014" cy="1332976"/>
        </a:xfrm>
        <a:prstGeom prst="ellipse">
          <a:avLst/>
        </a:prstGeom>
        <a:solidFill>
          <a:schemeClr val="accent2">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C8CA5-152C-4AA5-8CDB-BDE7B1778817}">
      <dsp:nvSpPr>
        <dsp:cNvPr id="0" name=""/>
        <dsp:cNvSpPr/>
      </dsp:nvSpPr>
      <dsp:spPr>
        <a:xfrm>
          <a:off x="1156077" y="0"/>
          <a:ext cx="1119164" cy="4002932"/>
        </a:xfrm>
        <a:prstGeom prst="roundRect">
          <a:avLst>
            <a:gd name="adj" fmla="val 10000"/>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Social &amp; Ritual Use</a:t>
          </a:r>
          <a:endParaRPr lang="en-US" sz="1400" kern="1200" dirty="0"/>
        </a:p>
      </dsp:txBody>
      <dsp:txXfrm>
        <a:off x="1156077" y="1601172"/>
        <a:ext cx="1119164" cy="1601172"/>
      </dsp:txXfrm>
    </dsp:sp>
    <dsp:sp modelId="{C49D2700-FDA6-410E-BBD1-B05F4F052944}">
      <dsp:nvSpPr>
        <dsp:cNvPr id="0" name=""/>
        <dsp:cNvSpPr/>
      </dsp:nvSpPr>
      <dsp:spPr>
        <a:xfrm>
          <a:off x="1189651" y="240175"/>
          <a:ext cx="1052014" cy="1332976"/>
        </a:xfrm>
        <a:prstGeom prst="ellipse">
          <a:avLst/>
        </a:prstGeom>
        <a:solidFill>
          <a:schemeClr val="accent3">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0F506-6588-4E6F-A59B-2CE184FECB7A}">
      <dsp:nvSpPr>
        <dsp:cNvPr id="0" name=""/>
        <dsp:cNvSpPr/>
      </dsp:nvSpPr>
      <dsp:spPr>
        <a:xfrm>
          <a:off x="2308816" y="0"/>
          <a:ext cx="1119164" cy="4002932"/>
        </a:xfrm>
        <a:prstGeom prst="roundRect">
          <a:avLst>
            <a:gd name="adj" fmla="val 10000"/>
          </a:avLst>
        </a:prstGeom>
        <a:solidFill>
          <a:schemeClr val="accent4">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Experiment</a:t>
          </a:r>
          <a:endParaRPr lang="en-US" sz="1400" kern="1200" dirty="0"/>
        </a:p>
      </dsp:txBody>
      <dsp:txXfrm>
        <a:off x="2308816" y="1601172"/>
        <a:ext cx="1119164" cy="1601172"/>
      </dsp:txXfrm>
    </dsp:sp>
    <dsp:sp modelId="{8C366148-477F-4506-942D-B0077730825F}">
      <dsp:nvSpPr>
        <dsp:cNvPr id="0" name=""/>
        <dsp:cNvSpPr/>
      </dsp:nvSpPr>
      <dsp:spPr>
        <a:xfrm>
          <a:off x="2342391" y="240175"/>
          <a:ext cx="1052014" cy="1332976"/>
        </a:xfrm>
        <a:prstGeom prst="ellipse">
          <a:avLst/>
        </a:prstGeom>
        <a:solidFill>
          <a:schemeClr val="accent4">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AA5D1-943C-4700-BF3A-3BDFC9938CB9}">
      <dsp:nvSpPr>
        <dsp:cNvPr id="0" name=""/>
        <dsp:cNvSpPr/>
      </dsp:nvSpPr>
      <dsp:spPr>
        <a:xfrm>
          <a:off x="3461555" y="0"/>
          <a:ext cx="1119164" cy="4002932"/>
        </a:xfrm>
        <a:prstGeom prst="roundRect">
          <a:avLst>
            <a:gd name="adj" fmla="val 10000"/>
          </a:avLst>
        </a:prstGeom>
        <a:solidFill>
          <a:schemeClr val="accent5">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Binge Use</a:t>
          </a:r>
          <a:endParaRPr lang="en-US" sz="1400" kern="1200" dirty="0"/>
        </a:p>
      </dsp:txBody>
      <dsp:txXfrm>
        <a:off x="3461555" y="1601172"/>
        <a:ext cx="1119164" cy="1601172"/>
      </dsp:txXfrm>
    </dsp:sp>
    <dsp:sp modelId="{DAB0FD0D-06B5-4E83-AE33-72877880463F}">
      <dsp:nvSpPr>
        <dsp:cNvPr id="0" name=""/>
        <dsp:cNvSpPr/>
      </dsp:nvSpPr>
      <dsp:spPr>
        <a:xfrm>
          <a:off x="3495130" y="240175"/>
          <a:ext cx="1052014" cy="1332976"/>
        </a:xfrm>
        <a:prstGeom prst="ellipse">
          <a:avLst/>
        </a:prstGeom>
        <a:solidFill>
          <a:schemeClr val="accent5">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32E17-AEDE-474A-8C20-86B87A0FAA9D}">
      <dsp:nvSpPr>
        <dsp:cNvPr id="0" name=""/>
        <dsp:cNvSpPr/>
      </dsp:nvSpPr>
      <dsp:spPr>
        <a:xfrm>
          <a:off x="4614294" y="0"/>
          <a:ext cx="1119164" cy="4002932"/>
        </a:xfrm>
        <a:prstGeom prst="roundRect">
          <a:avLst>
            <a:gd name="adj" fmla="val 10000"/>
          </a:avLst>
        </a:prstGeom>
        <a:solidFill>
          <a:schemeClr val="accent6">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Situational Use</a:t>
          </a:r>
          <a:endParaRPr lang="en-US" sz="1400" kern="1200" dirty="0"/>
        </a:p>
      </dsp:txBody>
      <dsp:txXfrm>
        <a:off x="4614294" y="1601172"/>
        <a:ext cx="1119164" cy="1601172"/>
      </dsp:txXfrm>
    </dsp:sp>
    <dsp:sp modelId="{2918C5D5-EEEF-43B8-89B9-198160984A73}">
      <dsp:nvSpPr>
        <dsp:cNvPr id="0" name=""/>
        <dsp:cNvSpPr/>
      </dsp:nvSpPr>
      <dsp:spPr>
        <a:xfrm>
          <a:off x="4647869" y="240175"/>
          <a:ext cx="1052014" cy="1332976"/>
        </a:xfrm>
        <a:prstGeom prst="ellipse">
          <a:avLst/>
        </a:prstGeom>
        <a:solidFill>
          <a:schemeClr val="accent6">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50321-B53B-437C-BBE7-5AEA7E9D2579}">
      <dsp:nvSpPr>
        <dsp:cNvPr id="0" name=""/>
        <dsp:cNvSpPr/>
      </dsp:nvSpPr>
      <dsp:spPr>
        <a:xfrm>
          <a:off x="5767033" y="0"/>
          <a:ext cx="1119164" cy="4002932"/>
        </a:xfrm>
        <a:prstGeom prst="roundRect">
          <a:avLst>
            <a:gd name="adj" fmla="val 10000"/>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Abuse Habit Chronic</a:t>
          </a:r>
          <a:endParaRPr lang="en-US" sz="1400" kern="1200" dirty="0"/>
        </a:p>
      </dsp:txBody>
      <dsp:txXfrm>
        <a:off x="5767033" y="1601172"/>
        <a:ext cx="1119164" cy="1601172"/>
      </dsp:txXfrm>
    </dsp:sp>
    <dsp:sp modelId="{9FF4D268-A321-449F-B8F8-2DE2ACE20582}">
      <dsp:nvSpPr>
        <dsp:cNvPr id="0" name=""/>
        <dsp:cNvSpPr/>
      </dsp:nvSpPr>
      <dsp:spPr>
        <a:xfrm>
          <a:off x="5800608" y="240175"/>
          <a:ext cx="1052014" cy="1332976"/>
        </a:xfrm>
        <a:prstGeom prst="ellipse">
          <a:avLst/>
        </a:prstGeom>
        <a:solidFill>
          <a:schemeClr val="accent2">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D6F14-7D62-4573-B6B7-4FE1AE81B879}">
      <dsp:nvSpPr>
        <dsp:cNvPr id="0" name=""/>
        <dsp:cNvSpPr/>
      </dsp:nvSpPr>
      <dsp:spPr>
        <a:xfrm>
          <a:off x="6919772" y="0"/>
          <a:ext cx="1119164" cy="4002932"/>
        </a:xfrm>
        <a:prstGeom prst="roundRect">
          <a:avLst>
            <a:gd name="adj" fmla="val 10000"/>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Severe Persistent Chemically Dependent</a:t>
          </a:r>
          <a:endParaRPr lang="en-US" sz="1400" kern="1200" dirty="0"/>
        </a:p>
      </dsp:txBody>
      <dsp:txXfrm>
        <a:off x="6919772" y="1601172"/>
        <a:ext cx="1119164" cy="1601172"/>
      </dsp:txXfrm>
    </dsp:sp>
    <dsp:sp modelId="{13C78BD0-9400-4A78-A96C-1BABD5C7B7BB}">
      <dsp:nvSpPr>
        <dsp:cNvPr id="0" name=""/>
        <dsp:cNvSpPr/>
      </dsp:nvSpPr>
      <dsp:spPr>
        <a:xfrm>
          <a:off x="6953347" y="240175"/>
          <a:ext cx="1052014" cy="1332976"/>
        </a:xfrm>
        <a:prstGeom prst="ellipse">
          <a:avLst/>
        </a:prstGeom>
        <a:solidFill>
          <a:schemeClr val="accent3">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D55D5-85C6-4024-A85B-50C6AD8F285F}">
      <dsp:nvSpPr>
        <dsp:cNvPr id="0" name=""/>
        <dsp:cNvSpPr/>
      </dsp:nvSpPr>
      <dsp:spPr>
        <a:xfrm>
          <a:off x="321690" y="3202345"/>
          <a:ext cx="7398893" cy="600439"/>
        </a:xfrm>
        <a:prstGeom prst="leftRightArrow">
          <a:avLst/>
        </a:prstGeom>
        <a:solidFill>
          <a:schemeClr val="accent2">
            <a:tint val="4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D5E04-C86B-4D0B-9091-AE989B450A26}">
      <dsp:nvSpPr>
        <dsp:cNvPr id="0" name=""/>
        <dsp:cNvSpPr/>
      </dsp:nvSpPr>
      <dsp:spPr>
        <a:xfrm>
          <a:off x="0" y="97"/>
          <a:ext cx="1980000" cy="684639"/>
        </a:xfrm>
        <a:prstGeom prst="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Humanism</a:t>
          </a:r>
          <a:endParaRPr lang="en-US" sz="3000" kern="1200" dirty="0"/>
        </a:p>
      </dsp:txBody>
      <dsp:txXfrm>
        <a:off x="0" y="97"/>
        <a:ext cx="1980000" cy="684639"/>
      </dsp:txXfrm>
    </dsp:sp>
    <dsp:sp modelId="{D96E85BF-AD62-4809-BD42-26F55ED0F334}">
      <dsp:nvSpPr>
        <dsp:cNvPr id="0" name=""/>
        <dsp:cNvSpPr/>
      </dsp:nvSpPr>
      <dsp:spPr>
        <a:xfrm>
          <a:off x="14383" y="747301"/>
          <a:ext cx="2205000" cy="689035"/>
        </a:xfrm>
        <a:prstGeom prst="rect">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Pragmatism</a:t>
          </a:r>
          <a:endParaRPr lang="en-US" sz="3000" kern="1200" dirty="0"/>
        </a:p>
      </dsp:txBody>
      <dsp:txXfrm>
        <a:off x="14383" y="747301"/>
        <a:ext cx="2205000" cy="689035"/>
      </dsp:txXfrm>
    </dsp:sp>
    <dsp:sp modelId="{F26048B5-740B-47C4-B90C-5C083DA3FE14}">
      <dsp:nvSpPr>
        <dsp:cNvPr id="0" name=""/>
        <dsp:cNvSpPr/>
      </dsp:nvSpPr>
      <dsp:spPr>
        <a:xfrm>
          <a:off x="0" y="1502428"/>
          <a:ext cx="2385000" cy="689035"/>
        </a:xfrm>
        <a:prstGeom prst="rect">
          <a:avLst/>
        </a:prstGeom>
        <a:solidFill>
          <a:schemeClr val="accent4">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Individualism</a:t>
          </a:r>
          <a:endParaRPr lang="en-US" sz="3000" kern="1200" dirty="0"/>
        </a:p>
      </dsp:txBody>
      <dsp:txXfrm>
        <a:off x="0" y="1502428"/>
        <a:ext cx="2385000" cy="689035"/>
      </dsp:txXfrm>
    </dsp:sp>
    <dsp:sp modelId="{067FE235-C03E-4ECB-A752-FE25A3534665}">
      <dsp:nvSpPr>
        <dsp:cNvPr id="0" name=""/>
        <dsp:cNvSpPr/>
      </dsp:nvSpPr>
      <dsp:spPr>
        <a:xfrm>
          <a:off x="0" y="2225916"/>
          <a:ext cx="2745000" cy="689035"/>
        </a:xfrm>
        <a:prstGeom prst="rect">
          <a:avLst/>
        </a:prstGeom>
        <a:solidFill>
          <a:schemeClr val="accent5">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smtClean="0"/>
            <a:t>Incrementalism</a:t>
          </a:r>
          <a:endParaRPr lang="en-US" sz="3000" kern="1200" dirty="0"/>
        </a:p>
      </dsp:txBody>
      <dsp:txXfrm>
        <a:off x="0" y="2225916"/>
        <a:ext cx="2745000" cy="689035"/>
      </dsp:txXfrm>
    </dsp:sp>
    <dsp:sp modelId="{36BC9A65-8A6E-4E40-8C89-4E2536A3E230}">
      <dsp:nvSpPr>
        <dsp:cNvPr id="0" name=""/>
        <dsp:cNvSpPr/>
      </dsp:nvSpPr>
      <dsp:spPr>
        <a:xfrm>
          <a:off x="0" y="2933582"/>
          <a:ext cx="1890000" cy="689035"/>
        </a:xfrm>
        <a:prstGeom prst="rect">
          <a:avLst/>
        </a:prstGeom>
        <a:solidFill>
          <a:schemeClr val="accent6">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Autonomy</a:t>
          </a:r>
          <a:endParaRPr lang="en-US" sz="3000" kern="1200" dirty="0"/>
        </a:p>
      </dsp:txBody>
      <dsp:txXfrm>
        <a:off x="0" y="2933582"/>
        <a:ext cx="1890000" cy="689035"/>
      </dsp:txXfrm>
    </dsp:sp>
    <dsp:sp modelId="{874407F4-CF7C-4321-8A21-B2892D79EFE2}">
      <dsp:nvSpPr>
        <dsp:cNvPr id="0" name=""/>
        <dsp:cNvSpPr/>
      </dsp:nvSpPr>
      <dsp:spPr>
        <a:xfrm>
          <a:off x="0" y="3613234"/>
          <a:ext cx="6096000" cy="689035"/>
        </a:xfrm>
        <a:prstGeom prst="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1333500">
            <a:lnSpc>
              <a:spcPct val="90000"/>
            </a:lnSpc>
            <a:spcBef>
              <a:spcPct val="0"/>
            </a:spcBef>
            <a:spcAft>
              <a:spcPct val="35000"/>
            </a:spcAft>
          </a:pPr>
          <a:r>
            <a:rPr lang="en-US" sz="3000" kern="1200" smtClean="0"/>
            <a:t>Accountability Without Termination</a:t>
          </a:r>
          <a:endParaRPr lang="en-US" sz="3000" kern="1200" dirty="0"/>
        </a:p>
      </dsp:txBody>
      <dsp:txXfrm>
        <a:off x="0" y="3613234"/>
        <a:ext cx="6096000" cy="689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3568-7996-4B76-98DC-BD1FEAD8A718}">
      <dsp:nvSpPr>
        <dsp:cNvPr id="0" name=""/>
        <dsp:cNvSpPr/>
      </dsp:nvSpPr>
      <dsp:spPr>
        <a:xfrm rot="16200000">
          <a:off x="-894478" y="895460"/>
          <a:ext cx="4343400" cy="2552479"/>
        </a:xfrm>
        <a:prstGeom prst="flowChartManualOperation">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1275" bIns="0" numCol="1" spcCol="1270" anchor="t" anchorCtr="0">
          <a:noAutofit/>
        </a:bodyPr>
        <a:lstStyle/>
        <a:p>
          <a:pPr lvl="0" algn="l" defTabSz="1333500">
            <a:lnSpc>
              <a:spcPct val="90000"/>
            </a:lnSpc>
            <a:spcBef>
              <a:spcPct val="0"/>
            </a:spcBef>
            <a:spcAft>
              <a:spcPct val="35000"/>
            </a:spcAft>
          </a:pPr>
          <a:r>
            <a:rPr lang="en-US" sz="3000" kern="1200" dirty="0" smtClean="0"/>
            <a:t>Increase trust with clients &amp; foster engagement</a:t>
          </a:r>
          <a:endParaRPr lang="en-US" sz="3000" kern="1200" dirty="0"/>
        </a:p>
        <a:p>
          <a:pPr marL="228600" lvl="1" indent="-228600" algn="l" defTabSz="1022350">
            <a:lnSpc>
              <a:spcPct val="90000"/>
            </a:lnSpc>
            <a:spcBef>
              <a:spcPct val="0"/>
            </a:spcBef>
            <a:spcAft>
              <a:spcPct val="15000"/>
            </a:spcAft>
            <a:buChar char="••"/>
          </a:pPr>
          <a:endParaRPr lang="en-US" sz="2300" kern="1200" dirty="0"/>
        </a:p>
      </dsp:txBody>
      <dsp:txXfrm rot="5400000">
        <a:off x="982" y="868680"/>
        <a:ext cx="2552479" cy="2606040"/>
      </dsp:txXfrm>
    </dsp:sp>
    <dsp:sp modelId="{30879250-906D-466D-B971-854385AFA904}">
      <dsp:nvSpPr>
        <dsp:cNvPr id="0" name=""/>
        <dsp:cNvSpPr/>
      </dsp:nvSpPr>
      <dsp:spPr>
        <a:xfrm rot="16200000">
          <a:off x="4398088" y="895460"/>
          <a:ext cx="4343400" cy="2552479"/>
        </a:xfrm>
        <a:prstGeom prst="flowChartManualOperation">
          <a:avLst/>
        </a:prstGeom>
        <a:solidFill>
          <a:schemeClr val="accent3">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1275" bIns="0" numCol="1" spcCol="1270" anchor="ctr" anchorCtr="0">
          <a:noAutofit/>
        </a:bodyPr>
        <a:lstStyle/>
        <a:p>
          <a:pPr lvl="0" algn="ctr" defTabSz="1333500">
            <a:lnSpc>
              <a:spcPct val="90000"/>
            </a:lnSpc>
            <a:spcBef>
              <a:spcPct val="0"/>
            </a:spcBef>
            <a:spcAft>
              <a:spcPct val="35000"/>
            </a:spcAft>
          </a:pPr>
          <a:r>
            <a:rPr lang="en-US" sz="3000" kern="1200" dirty="0" smtClean="0"/>
            <a:t>Challenge Stigma</a:t>
          </a:r>
          <a:endParaRPr lang="en-US" sz="3000" kern="1200" dirty="0"/>
        </a:p>
      </dsp:txBody>
      <dsp:txXfrm rot="5400000">
        <a:off x="5293548" y="868680"/>
        <a:ext cx="2552479" cy="2606040"/>
      </dsp:txXfrm>
    </dsp:sp>
    <dsp:sp modelId="{531E1618-986A-4B5A-9C30-DAA13717E47B}">
      <dsp:nvSpPr>
        <dsp:cNvPr id="0" name=""/>
        <dsp:cNvSpPr/>
      </dsp:nvSpPr>
      <dsp:spPr>
        <a:xfrm rot="16200000">
          <a:off x="1733421" y="895460"/>
          <a:ext cx="4343400" cy="2552479"/>
        </a:xfrm>
        <a:prstGeom prst="flowChartManualOperation">
          <a:avLst/>
        </a:prstGeom>
        <a:solidFill>
          <a:schemeClr val="accent4">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1275" bIns="0" numCol="1" spcCol="1270" anchor="ctr" anchorCtr="0">
          <a:noAutofit/>
        </a:bodyPr>
        <a:lstStyle/>
        <a:p>
          <a:pPr lvl="0" algn="ctr" defTabSz="1333500">
            <a:lnSpc>
              <a:spcPct val="90000"/>
            </a:lnSpc>
            <a:spcBef>
              <a:spcPct val="0"/>
            </a:spcBef>
            <a:spcAft>
              <a:spcPct val="35000"/>
            </a:spcAft>
          </a:pPr>
          <a:r>
            <a:rPr lang="en-US" sz="3000" kern="1200" dirty="0" smtClean="0"/>
            <a:t>Improve public health with individuals and community</a:t>
          </a:r>
          <a:endParaRPr lang="en-US" sz="3000" kern="1200" dirty="0"/>
        </a:p>
      </dsp:txBody>
      <dsp:txXfrm rot="5400000">
        <a:off x="2628881" y="868680"/>
        <a:ext cx="2552479" cy="2606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45AE-1A6C-4D1F-8213-438494EE8FF8}">
      <dsp:nvSpPr>
        <dsp:cNvPr id="0" name=""/>
        <dsp:cNvSpPr/>
      </dsp:nvSpPr>
      <dsp:spPr>
        <a:xfrm>
          <a:off x="1828799" y="50799"/>
          <a:ext cx="2438400" cy="2438400"/>
        </a:xfrm>
        <a:prstGeom prst="ellips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Individual Level</a:t>
          </a:r>
          <a:endParaRPr lang="en-US" sz="2200" kern="1200" dirty="0"/>
        </a:p>
      </dsp:txBody>
      <dsp:txXfrm>
        <a:off x="2153920" y="477519"/>
        <a:ext cx="1788160" cy="1097280"/>
      </dsp:txXfrm>
    </dsp:sp>
    <dsp:sp modelId="{1BEF39C5-EB3E-4CE6-9A95-7127F571DC09}">
      <dsp:nvSpPr>
        <dsp:cNvPr id="0" name=""/>
        <dsp:cNvSpPr/>
      </dsp:nvSpPr>
      <dsp:spPr>
        <a:xfrm>
          <a:off x="2708656" y="1574800"/>
          <a:ext cx="2438400" cy="2438400"/>
        </a:xfrm>
        <a:prstGeom prst="ellipse">
          <a:avLst/>
        </a:prstGeom>
        <a:gradFill rotWithShape="0">
          <a:gsLst>
            <a:gs pos="0">
              <a:schemeClr val="accent5">
                <a:lumMod val="40000"/>
                <a:lumOff val="60000"/>
              </a:schemeClr>
            </a:gs>
            <a:gs pos="100000">
              <a:schemeClr val="accent1">
                <a:alpha val="50000"/>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Community Level</a:t>
          </a:r>
          <a:endParaRPr lang="en-US" sz="2200" kern="1200" dirty="0"/>
        </a:p>
      </dsp:txBody>
      <dsp:txXfrm>
        <a:off x="3454400" y="2204720"/>
        <a:ext cx="1463040" cy="1341120"/>
      </dsp:txXfrm>
    </dsp:sp>
    <dsp:sp modelId="{732EB7C0-4AF6-4E4E-B467-DE39154D9B8E}">
      <dsp:nvSpPr>
        <dsp:cNvPr id="0" name=""/>
        <dsp:cNvSpPr/>
      </dsp:nvSpPr>
      <dsp:spPr>
        <a:xfrm>
          <a:off x="948943" y="1574800"/>
          <a:ext cx="2438400" cy="2438400"/>
        </a:xfrm>
        <a:prstGeom prst="ellipse">
          <a:avLst/>
        </a:prstGeom>
        <a:gradFill rotWithShape="0">
          <a:gsLst>
            <a:gs pos="31000">
              <a:schemeClr val="accent1">
                <a:alpha val="50000"/>
                <a:hueOff val="0"/>
                <a:satOff val="0"/>
                <a:lumOff val="0"/>
                <a:alphaOff val="0"/>
                <a:tint val="100000"/>
                <a:shade val="100000"/>
                <a:satMod val="120000"/>
              </a:schemeClr>
            </a:gs>
            <a:gs pos="100000">
              <a:schemeClr val="accent1">
                <a:alpha val="50000"/>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Staff Level</a:t>
          </a:r>
          <a:endParaRPr lang="en-US" sz="2200" kern="1200" dirty="0"/>
        </a:p>
      </dsp:txBody>
      <dsp:txXfrm>
        <a:off x="1178560" y="2204720"/>
        <a:ext cx="1463040" cy="1341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BD2D5-E1EE-4241-B33F-57ECE26C5D1E}">
      <dsp:nvSpPr>
        <dsp:cNvPr id="0" name=""/>
        <dsp:cNvSpPr/>
      </dsp:nvSpPr>
      <dsp:spPr>
        <a:xfrm>
          <a:off x="0" y="1534"/>
          <a:ext cx="8042275" cy="533971"/>
        </a:xfrm>
        <a:prstGeom prst="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Language</a:t>
          </a:r>
          <a:endParaRPr lang="en-US" sz="2900" kern="1200" dirty="0"/>
        </a:p>
      </dsp:txBody>
      <dsp:txXfrm>
        <a:off x="0" y="1534"/>
        <a:ext cx="8042275" cy="533971"/>
      </dsp:txXfrm>
    </dsp:sp>
    <dsp:sp modelId="{EF26D0DD-D349-4D31-B70B-1A9D67118C2C}">
      <dsp:nvSpPr>
        <dsp:cNvPr id="0" name=""/>
        <dsp:cNvSpPr/>
      </dsp:nvSpPr>
      <dsp:spPr>
        <a:xfrm>
          <a:off x="0" y="578503"/>
          <a:ext cx="8042275" cy="859953"/>
        </a:xfrm>
        <a:prstGeom prst="rect">
          <a:avLst/>
        </a:prstGeom>
        <a:solidFill>
          <a:schemeClr val="accent2">
            <a:hueOff val="-2540273"/>
            <a:satOff val="8829"/>
            <a:lumOff val="6422"/>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Honesty</a:t>
          </a:r>
          <a:endParaRPr lang="en-US" sz="2900" kern="1200" dirty="0"/>
        </a:p>
      </dsp:txBody>
      <dsp:txXfrm>
        <a:off x="0" y="578503"/>
        <a:ext cx="8042275" cy="859953"/>
      </dsp:txXfrm>
    </dsp:sp>
    <dsp:sp modelId="{7588CE5C-DC5C-40F5-9379-C7F51A10B938}">
      <dsp:nvSpPr>
        <dsp:cNvPr id="0" name=""/>
        <dsp:cNvSpPr/>
      </dsp:nvSpPr>
      <dsp:spPr>
        <a:xfrm>
          <a:off x="0" y="1481455"/>
          <a:ext cx="8042275" cy="859953"/>
        </a:xfrm>
        <a:prstGeom prst="rect">
          <a:avLst/>
        </a:prstGeom>
        <a:solidFill>
          <a:schemeClr val="accent2">
            <a:hueOff val="-5080547"/>
            <a:satOff val="17657"/>
            <a:lumOff val="12844"/>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Relationships</a:t>
          </a:r>
          <a:endParaRPr lang="en-US" sz="2900" kern="1200" dirty="0"/>
        </a:p>
      </dsp:txBody>
      <dsp:txXfrm>
        <a:off x="0" y="1481455"/>
        <a:ext cx="8042275" cy="859953"/>
      </dsp:txXfrm>
    </dsp:sp>
    <dsp:sp modelId="{3C29FE1F-2FC4-495D-B08C-0381ED6A478C}">
      <dsp:nvSpPr>
        <dsp:cNvPr id="0" name=""/>
        <dsp:cNvSpPr/>
      </dsp:nvSpPr>
      <dsp:spPr>
        <a:xfrm>
          <a:off x="0" y="2384406"/>
          <a:ext cx="8042275" cy="859953"/>
        </a:xfrm>
        <a:prstGeom prst="rect">
          <a:avLst/>
        </a:prstGeom>
        <a:solidFill>
          <a:schemeClr val="accent2">
            <a:hueOff val="-7620820"/>
            <a:satOff val="26486"/>
            <a:lumOff val="19266"/>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Disclosure &amp; Dialogue</a:t>
          </a:r>
          <a:endParaRPr lang="en-US" sz="2900" kern="1200" dirty="0"/>
        </a:p>
      </dsp:txBody>
      <dsp:txXfrm>
        <a:off x="0" y="2384406"/>
        <a:ext cx="8042275" cy="859953"/>
      </dsp:txXfrm>
    </dsp:sp>
    <dsp:sp modelId="{6B0EA9E4-8D53-498B-86C8-A9FDB695D4AF}">
      <dsp:nvSpPr>
        <dsp:cNvPr id="0" name=""/>
        <dsp:cNvSpPr/>
      </dsp:nvSpPr>
      <dsp:spPr>
        <a:xfrm>
          <a:off x="0" y="3287358"/>
          <a:ext cx="8042275" cy="859953"/>
        </a:xfrm>
        <a:prstGeom prst="rect">
          <a:avLst/>
        </a:prstGeom>
        <a:solidFill>
          <a:schemeClr val="accent2">
            <a:hueOff val="-10161094"/>
            <a:satOff val="35315"/>
            <a:lumOff val="25688"/>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Education and personal development</a:t>
          </a:r>
          <a:endParaRPr lang="en-US" sz="2900" kern="1200" dirty="0"/>
        </a:p>
      </dsp:txBody>
      <dsp:txXfrm>
        <a:off x="0" y="3287358"/>
        <a:ext cx="8042275" cy="859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E5B61-1894-46D9-A54D-4AC08BAECA31}">
      <dsp:nvSpPr>
        <dsp:cNvPr id="0" name=""/>
        <dsp:cNvSpPr/>
      </dsp:nvSpPr>
      <dsp:spPr>
        <a:xfrm>
          <a:off x="3216909" y="530"/>
          <a:ext cx="4825365" cy="2067780"/>
        </a:xfrm>
        <a:prstGeom prst="rightArrow">
          <a:avLst>
            <a:gd name="adj1" fmla="val 75000"/>
            <a:gd name="adj2" fmla="val 50000"/>
          </a:avLst>
        </a:prstGeom>
        <a:solidFill>
          <a:schemeClr val="accent2">
            <a:tint val="40000"/>
            <a:alpha val="90000"/>
            <a:hueOff val="0"/>
            <a:satOff val="0"/>
            <a:lumOff val="0"/>
            <a:alphaOff val="0"/>
          </a:schemeClr>
        </a:solidFill>
        <a:ln w="25400" cap="flat" cmpd="dbl"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Training and education</a:t>
          </a:r>
          <a:endParaRPr lang="en-US" sz="2100" kern="1200" dirty="0"/>
        </a:p>
        <a:p>
          <a:pPr marL="228600" lvl="1" indent="-228600" algn="l" defTabSz="933450">
            <a:lnSpc>
              <a:spcPct val="90000"/>
            </a:lnSpc>
            <a:spcBef>
              <a:spcPct val="0"/>
            </a:spcBef>
            <a:spcAft>
              <a:spcPct val="15000"/>
            </a:spcAft>
            <a:buChar char="••"/>
          </a:pPr>
          <a:r>
            <a:rPr lang="en-US" sz="2100" kern="1200" dirty="0" smtClean="0"/>
            <a:t>Outlets for feedback</a:t>
          </a:r>
          <a:endParaRPr lang="en-US" sz="2100" kern="1200" dirty="0"/>
        </a:p>
        <a:p>
          <a:pPr marL="228600" lvl="1" indent="-228600" algn="l" defTabSz="933450">
            <a:lnSpc>
              <a:spcPct val="90000"/>
            </a:lnSpc>
            <a:spcBef>
              <a:spcPct val="0"/>
            </a:spcBef>
            <a:spcAft>
              <a:spcPct val="15000"/>
            </a:spcAft>
            <a:buChar char="••"/>
          </a:pPr>
          <a:r>
            <a:rPr lang="en-US" sz="2100" kern="1200" dirty="0" smtClean="0"/>
            <a:t>Assessment of practices</a:t>
          </a:r>
          <a:endParaRPr lang="en-US" sz="2100" kern="1200" dirty="0"/>
        </a:p>
        <a:p>
          <a:pPr marL="228600" lvl="1" indent="-228600" algn="l" defTabSz="933450">
            <a:lnSpc>
              <a:spcPct val="90000"/>
            </a:lnSpc>
            <a:spcBef>
              <a:spcPct val="0"/>
            </a:spcBef>
            <a:spcAft>
              <a:spcPct val="15000"/>
            </a:spcAft>
            <a:buChar char="••"/>
          </a:pPr>
          <a:r>
            <a:rPr lang="en-US" sz="2100" kern="1200" dirty="0" smtClean="0"/>
            <a:t>Hiring peers, users, those in recovery</a:t>
          </a:r>
          <a:endParaRPr lang="en-US" sz="2100" kern="1200" dirty="0"/>
        </a:p>
      </dsp:txBody>
      <dsp:txXfrm>
        <a:off x="3216909" y="259003"/>
        <a:ext cx="4049948" cy="1550835"/>
      </dsp:txXfrm>
    </dsp:sp>
    <dsp:sp modelId="{686A8778-4465-421E-896D-A2A54C7B0D74}">
      <dsp:nvSpPr>
        <dsp:cNvPr id="0" name=""/>
        <dsp:cNvSpPr/>
      </dsp:nvSpPr>
      <dsp:spPr>
        <a:xfrm>
          <a:off x="0" y="530"/>
          <a:ext cx="3216910" cy="2067780"/>
        </a:xfrm>
        <a:prstGeom prst="roundRect">
          <a:avLst/>
        </a:prstGeom>
        <a:solidFill>
          <a:schemeClr val="accent2">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Staff</a:t>
          </a:r>
          <a:endParaRPr lang="en-US" sz="4000" kern="1200" dirty="0"/>
        </a:p>
      </dsp:txBody>
      <dsp:txXfrm>
        <a:off x="100941" y="101471"/>
        <a:ext cx="3015028" cy="1865898"/>
      </dsp:txXfrm>
    </dsp:sp>
    <dsp:sp modelId="{4072DB4C-62BA-4671-8D9E-C54AF14664D7}">
      <dsp:nvSpPr>
        <dsp:cNvPr id="0" name=""/>
        <dsp:cNvSpPr/>
      </dsp:nvSpPr>
      <dsp:spPr>
        <a:xfrm>
          <a:off x="3216909" y="2275619"/>
          <a:ext cx="4825365" cy="2067780"/>
        </a:xfrm>
        <a:prstGeom prst="rightArrow">
          <a:avLst>
            <a:gd name="adj1" fmla="val 75000"/>
            <a:gd name="adj2" fmla="val 50000"/>
          </a:avLst>
        </a:prstGeom>
        <a:solidFill>
          <a:schemeClr val="accent2">
            <a:tint val="40000"/>
            <a:alpha val="90000"/>
            <a:hueOff val="-11225358"/>
            <a:satOff val="59373"/>
            <a:lumOff val="6748"/>
            <a:alphaOff val="0"/>
          </a:schemeClr>
        </a:solidFill>
        <a:ln w="25400" cap="flat" cmpd="dbl" algn="ctr">
          <a:solidFill>
            <a:schemeClr val="accent2">
              <a:tint val="40000"/>
              <a:alpha val="90000"/>
              <a:hueOff val="-11225358"/>
              <a:satOff val="59373"/>
              <a:lumOff val="6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Participant advisory board</a:t>
          </a:r>
          <a:endParaRPr lang="en-US" sz="2100" kern="1200" dirty="0"/>
        </a:p>
        <a:p>
          <a:pPr marL="228600" lvl="1" indent="-228600" algn="l" defTabSz="933450">
            <a:lnSpc>
              <a:spcPct val="90000"/>
            </a:lnSpc>
            <a:spcBef>
              <a:spcPct val="0"/>
            </a:spcBef>
            <a:spcAft>
              <a:spcPct val="15000"/>
            </a:spcAft>
            <a:buChar char="••"/>
          </a:pPr>
          <a:r>
            <a:rPr lang="en-US" sz="2100" kern="1200" dirty="0" smtClean="0"/>
            <a:t>Awareness campaigns</a:t>
          </a:r>
          <a:endParaRPr lang="en-US" sz="2100" kern="1200" dirty="0"/>
        </a:p>
        <a:p>
          <a:pPr marL="228600" lvl="1" indent="-228600" algn="l" defTabSz="933450">
            <a:lnSpc>
              <a:spcPct val="90000"/>
            </a:lnSpc>
            <a:spcBef>
              <a:spcPct val="0"/>
            </a:spcBef>
            <a:spcAft>
              <a:spcPct val="15000"/>
            </a:spcAft>
            <a:buChar char="••"/>
          </a:pPr>
          <a:r>
            <a:rPr lang="en-US" sz="2100" kern="1200" dirty="0" smtClean="0"/>
            <a:t>Policy and advocacy</a:t>
          </a:r>
          <a:endParaRPr lang="en-US" sz="2100" kern="1200" dirty="0"/>
        </a:p>
        <a:p>
          <a:pPr marL="228600" lvl="1" indent="-228600" algn="l" defTabSz="933450">
            <a:lnSpc>
              <a:spcPct val="90000"/>
            </a:lnSpc>
            <a:spcBef>
              <a:spcPct val="0"/>
            </a:spcBef>
            <a:spcAft>
              <a:spcPct val="15000"/>
            </a:spcAft>
            <a:buChar char="••"/>
          </a:pPr>
          <a:r>
            <a:rPr lang="en-US" sz="2100" kern="1200" dirty="0" smtClean="0"/>
            <a:t>Events</a:t>
          </a:r>
          <a:endParaRPr lang="en-US" sz="2100" kern="1200" dirty="0"/>
        </a:p>
      </dsp:txBody>
      <dsp:txXfrm>
        <a:off x="3216909" y="2534092"/>
        <a:ext cx="4049948" cy="1550835"/>
      </dsp:txXfrm>
    </dsp:sp>
    <dsp:sp modelId="{3C915B94-914F-4795-BAE0-ED50E1533107}">
      <dsp:nvSpPr>
        <dsp:cNvPr id="0" name=""/>
        <dsp:cNvSpPr/>
      </dsp:nvSpPr>
      <dsp:spPr>
        <a:xfrm>
          <a:off x="0" y="2275089"/>
          <a:ext cx="3216910" cy="2067780"/>
        </a:xfrm>
        <a:prstGeom prst="roundRect">
          <a:avLst/>
        </a:prstGeom>
        <a:solidFill>
          <a:schemeClr val="accent2">
            <a:hueOff val="-10161094"/>
            <a:satOff val="35315"/>
            <a:lumOff val="25688"/>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Community</a:t>
          </a:r>
          <a:endParaRPr lang="en-US" sz="4000" kern="1200" dirty="0"/>
        </a:p>
      </dsp:txBody>
      <dsp:txXfrm>
        <a:off x="100941" y="2376030"/>
        <a:ext cx="3015028" cy="186589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9F230-A069-354F-BB49-4C5E0F3CFA20}" type="datetimeFigureOut">
              <a:rPr lang="en-US" smtClean="0"/>
              <a:t>4/2/2018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EB50C-AAD8-0B4A-B413-69A9A29B2708}" type="slidenum">
              <a:rPr lang="en-US" smtClean="0"/>
              <a:t>‹#›</a:t>
            </a:fld>
            <a:endParaRPr lang="en-US" dirty="0"/>
          </a:p>
        </p:txBody>
      </p:sp>
    </p:spTree>
    <p:extLst>
      <p:ext uri="{BB962C8B-B14F-4D97-AF65-F5344CB8AC3E}">
        <p14:creationId xmlns:p14="http://schemas.microsoft.com/office/powerpoint/2010/main" val="2041561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EB50C-AAD8-0B4A-B413-69A9A29B2708}" type="slidenum">
              <a:rPr lang="en-US" smtClean="0"/>
              <a:t>1</a:t>
            </a:fld>
            <a:endParaRPr lang="en-US" dirty="0"/>
          </a:p>
        </p:txBody>
      </p:sp>
    </p:spTree>
    <p:extLst>
      <p:ext uri="{BB962C8B-B14F-4D97-AF65-F5344CB8AC3E}">
        <p14:creationId xmlns:p14="http://schemas.microsoft.com/office/powerpoint/2010/main" val="74571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First definition</a:t>
            </a:r>
            <a:r>
              <a:rPr lang="en-US" baseline="0" dirty="0" smtClean="0"/>
              <a:t> of harm reduction from HAMS the second is the definition from the Harm Reduction Coalition</a:t>
            </a:r>
          </a:p>
          <a:p>
            <a:r>
              <a:rPr lang="en-US" dirty="0" smtClean="0"/>
              <a:t>A few basic principles…</a:t>
            </a:r>
          </a:p>
          <a:p>
            <a:r>
              <a:rPr lang="en-US" dirty="0" smtClean="0"/>
              <a:t>Drug use exists along a continuum</a:t>
            </a:r>
          </a:p>
          <a:p>
            <a:r>
              <a:rPr lang="en-US" i="1" dirty="0" smtClean="0"/>
              <a:t>	Abstinence is one of many possible goals</a:t>
            </a:r>
          </a:p>
          <a:p>
            <a:r>
              <a:rPr lang="en-US" i="1" dirty="0" smtClean="0"/>
              <a:t>	Meet people “where they are at”</a:t>
            </a:r>
          </a:p>
          <a:p>
            <a:r>
              <a:rPr lang="en-US" dirty="0" smtClean="0"/>
              <a:t>	 Drug-related harm can not be assumed</a:t>
            </a:r>
          </a:p>
          <a:p>
            <a:r>
              <a:rPr lang="en-US" i="1" dirty="0" smtClean="0"/>
              <a:t>	Drugs can meet important needs</a:t>
            </a:r>
          </a:p>
          <a:p>
            <a:r>
              <a:rPr lang="en-US" dirty="0" smtClean="0"/>
              <a:t>	Drug users are more than their drug use</a:t>
            </a:r>
          </a:p>
          <a:p>
            <a:endParaRPr lang="en-US" dirty="0"/>
          </a:p>
        </p:txBody>
      </p:sp>
      <p:sp>
        <p:nvSpPr>
          <p:cNvPr id="4" name="Slide Number Placeholder 3"/>
          <p:cNvSpPr>
            <a:spLocks noGrp="1"/>
          </p:cNvSpPr>
          <p:nvPr>
            <p:ph type="sldNum" sz="quarter" idx="10"/>
          </p:nvPr>
        </p:nvSpPr>
        <p:spPr/>
        <p:txBody>
          <a:bodyPr/>
          <a:lstStyle/>
          <a:p>
            <a:fld id="{6F1DDBC0-6209-4C74-8A76-F91622493275}" type="slidenum">
              <a:rPr lang="en-US" smtClean="0"/>
              <a:pPr/>
              <a:t>11</a:t>
            </a:fld>
            <a:endParaRPr lang="en-US" dirty="0"/>
          </a:p>
        </p:txBody>
      </p:sp>
    </p:spTree>
    <p:extLst>
      <p:ext uri="{BB962C8B-B14F-4D97-AF65-F5344CB8AC3E}">
        <p14:creationId xmlns:p14="http://schemas.microsoft.com/office/powerpoint/2010/main" val="326810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572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648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532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46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Matt Tice, LCSW, Facilitator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Matt Tice, LCSW, Facilitator</a:t>
            </a:r>
            <a:endParaRPr lang="en-US" dirty="0"/>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Matt Tice, LCSW, Facilitator</a:t>
            </a:r>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Matt Tice, LCSW, Facilitator</a:t>
            </a:r>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sp>
        <p:nvSpPr>
          <p:cNvPr id="35" name="Shape 35"/>
          <p:cNvSpPr txBox="1">
            <a:spLocks noGrp="1"/>
          </p:cNvSpPr>
          <p:nvPr>
            <p:ph type="title"/>
          </p:nvPr>
        </p:nvSpPr>
        <p:spPr>
          <a:xfrm>
            <a:off x="311700" y="546667"/>
            <a:ext cx="8520600" cy="810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639833"/>
            <a:ext cx="8520600" cy="445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6201587"/>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88615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5824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Matt Tice, LCSW, Facilitator</a:t>
            </a:r>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Matt Tice, LCSW, Facilitator</a:t>
            </a:r>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Matt Tice, LCSW, Facilitator</a:t>
            </a:r>
            <a:endParaRPr lang="en-US" dirty="0"/>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Matt Tice, LCSW, Facilitator</a:t>
            </a:r>
            <a:endParaRPr lang="en-US" dirty="0"/>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Matt Tice, LCSW, Facilitator</a:t>
            </a:r>
            <a:endParaRPr lang="en-US" dirty="0"/>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Matt Tice, LCSW, Facilitator</a:t>
            </a:r>
            <a:endParaRPr lang="en-US" dirty="0"/>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Matt Tice, LCSW, Facilitator</a:t>
            </a:r>
            <a:endParaRPr lang="en-US" dirty="0"/>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fld id="{CDFD34BE-9188-F644-AC5F-B22BC2AE81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Matt Tice, LCSW, Facilitator</a:t>
            </a:r>
            <a:endParaRPr lang="en-US" dirty="0"/>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3125337" y="6275668"/>
            <a:ext cx="3684896" cy="365125"/>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264459" y="6275668"/>
            <a:ext cx="208978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Matt Tice, LCSW, Facilitator</a:t>
            </a:r>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82440" y="5818468"/>
            <a:ext cx="1267595" cy="914400"/>
          </a:xfrm>
          <a:prstGeom prst="rect">
            <a:avLst/>
          </a:prstGeom>
        </p:spPr>
      </p:pic>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356310" y="6183593"/>
            <a:ext cx="2431380" cy="45720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training@pathwaystohousingpa.org" TargetMode="External"/><Relationship Id="rId2" Type="http://schemas.openxmlformats.org/officeDocument/2006/relationships/hyperlink" Target="http://www.pathwaystohousingpa.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456" y="1301848"/>
            <a:ext cx="7307673" cy="1700046"/>
          </a:xfrm>
        </p:spPr>
        <p:txBody>
          <a:bodyPr/>
          <a:lstStyle/>
          <a:p>
            <a:r>
              <a:rPr lang="en-US" sz="5400" b="1" dirty="0" smtClean="0">
                <a:latin typeface="Calibri" panose="020F0502020204030204" pitchFamily="34" charset="0"/>
              </a:rPr>
              <a:t>Harm Reduction in Housing First</a:t>
            </a:r>
            <a:endParaRPr lang="en-US" sz="5400" b="1"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295" y="3079630"/>
            <a:ext cx="4479893" cy="2865048"/>
          </a:xfrm>
          <a:prstGeom prst="rect">
            <a:avLst/>
          </a:prstGeom>
        </p:spPr>
      </p:pic>
    </p:spTree>
    <p:extLst>
      <p:ext uri="{BB962C8B-B14F-4D97-AF65-F5344CB8AC3E}">
        <p14:creationId xmlns:p14="http://schemas.microsoft.com/office/powerpoint/2010/main" val="4014769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0415"/>
            <a:ext cx="8042276" cy="1336956"/>
          </a:xfrm>
        </p:spPr>
        <p:txBody>
          <a:bodyPr>
            <a:normAutofit/>
          </a:bodyPr>
          <a:lstStyle/>
          <a:p>
            <a:r>
              <a:rPr lang="en-US" dirty="0" smtClean="0"/>
              <a:t>Shame</a:t>
            </a:r>
            <a:endParaRPr lang="en-US" dirty="0"/>
          </a:p>
        </p:txBody>
      </p:sp>
      <p:sp>
        <p:nvSpPr>
          <p:cNvPr id="3" name="Content Placeholder 2"/>
          <p:cNvSpPr>
            <a:spLocks noGrp="1"/>
          </p:cNvSpPr>
          <p:nvPr>
            <p:ph idx="1"/>
          </p:nvPr>
        </p:nvSpPr>
        <p:spPr>
          <a:xfrm>
            <a:off x="480381" y="1143467"/>
            <a:ext cx="8042276" cy="4343400"/>
          </a:xfrm>
        </p:spPr>
        <p:txBody>
          <a:bodyPr/>
          <a:lstStyle/>
          <a:p>
            <a:pPr algn="ctr">
              <a:buNone/>
            </a:pPr>
            <a:endParaRPr lang="en-US" dirty="0" smtClean="0"/>
          </a:p>
          <a:p>
            <a:r>
              <a:rPr lang="en-US" dirty="0" smtClean="0"/>
              <a:t>Shame is built into our culture. Our participants receive it in homeless shelters, on the streets, with their former providers, their families and plenty of other venues.</a:t>
            </a:r>
          </a:p>
          <a:p>
            <a:pPr>
              <a:buNone/>
            </a:pPr>
            <a:endParaRPr lang="en-US" dirty="0" smtClean="0"/>
          </a:p>
        </p:txBody>
      </p:sp>
      <p:pic>
        <p:nvPicPr>
          <p:cNvPr id="4" name="Picture 3" descr="Shame-300x226.jpg"/>
          <p:cNvPicPr>
            <a:picLocks noChangeAspect="1"/>
          </p:cNvPicPr>
          <p:nvPr/>
        </p:nvPicPr>
        <p:blipFill>
          <a:blip r:embed="rId2" cstate="print"/>
          <a:stretch>
            <a:fillRect/>
          </a:stretch>
        </p:blipFill>
        <p:spPr>
          <a:xfrm>
            <a:off x="2582229" y="3235891"/>
            <a:ext cx="3779662" cy="2288295"/>
          </a:xfrm>
          <a:prstGeom prst="rect">
            <a:avLst/>
          </a:prstGeom>
        </p:spPr>
      </p:pic>
    </p:spTree>
    <p:extLst>
      <p:ext uri="{BB962C8B-B14F-4D97-AF65-F5344CB8AC3E}">
        <p14:creationId xmlns:p14="http://schemas.microsoft.com/office/powerpoint/2010/main" val="314963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1" y="359488"/>
            <a:ext cx="4544845" cy="1336956"/>
          </a:xfrm>
        </p:spPr>
        <p:txBody>
          <a:bodyPr>
            <a:normAutofit fontScale="90000"/>
          </a:bodyPr>
          <a:lstStyle/>
          <a:p>
            <a:r>
              <a:rPr lang="en-US" dirty="0" smtClean="0"/>
              <a:t>What is harm reduction? </a:t>
            </a:r>
            <a:endParaRPr lang="en-US" dirty="0"/>
          </a:p>
        </p:txBody>
      </p:sp>
      <p:sp>
        <p:nvSpPr>
          <p:cNvPr id="3" name="Content Placeholder 2"/>
          <p:cNvSpPr>
            <a:spLocks noGrp="1"/>
          </p:cNvSpPr>
          <p:nvPr>
            <p:ph idx="1"/>
          </p:nvPr>
        </p:nvSpPr>
        <p:spPr>
          <a:xfrm>
            <a:off x="549275" y="1964987"/>
            <a:ext cx="8229600" cy="3870752"/>
          </a:xfrm>
        </p:spPr>
        <p:txBody>
          <a:bodyPr>
            <a:normAutofit fontScale="70000" lnSpcReduction="20000"/>
          </a:bodyPr>
          <a:lstStyle/>
          <a:p>
            <a:r>
              <a:rPr lang="en-US" sz="4000" dirty="0" smtClean="0"/>
              <a:t>A pragmatic and compassionate philosophy that accepts the reality that people may engage in high risk behaviors </a:t>
            </a:r>
          </a:p>
          <a:p>
            <a:r>
              <a:rPr lang="en-US" sz="4000" dirty="0" smtClean="0"/>
              <a:t>A set of practical strategies and ideas aimed at reducing negative consequences associated with those risks</a:t>
            </a:r>
          </a:p>
          <a:p>
            <a:r>
              <a:rPr lang="en-US" sz="4000" dirty="0"/>
              <a:t>A</a:t>
            </a:r>
            <a:r>
              <a:rPr lang="en-US" sz="4000" dirty="0" smtClean="0"/>
              <a:t> movement for social justice built on a belief in, and respect for, the rights of people who use substances or engage in higher risk activities</a:t>
            </a:r>
          </a:p>
          <a:p>
            <a:endParaRPr lang="en-US" sz="4000" dirty="0" smtClean="0"/>
          </a:p>
          <a:p>
            <a:pPr>
              <a:buNone/>
            </a:pPr>
            <a:endParaRPr lang="en-US" dirty="0" smtClean="0"/>
          </a:p>
          <a:p>
            <a:pPr>
              <a:buNone/>
            </a:pPr>
            <a:endParaRPr lang="en-US" dirty="0" smtClean="0"/>
          </a:p>
        </p:txBody>
      </p:sp>
      <p:pic>
        <p:nvPicPr>
          <p:cNvPr id="4" name="Picture 3"/>
          <p:cNvPicPr>
            <a:picLocks noChangeAspect="1"/>
          </p:cNvPicPr>
          <p:nvPr/>
        </p:nvPicPr>
        <p:blipFill>
          <a:blip r:embed="rId3"/>
          <a:stretch>
            <a:fillRect/>
          </a:stretch>
        </p:blipFill>
        <p:spPr>
          <a:xfrm>
            <a:off x="4005263" y="475429"/>
            <a:ext cx="4915002" cy="1076325"/>
          </a:xfrm>
          <a:prstGeom prst="rect">
            <a:avLst/>
          </a:prstGeom>
        </p:spPr>
      </p:pic>
    </p:spTree>
    <p:extLst>
      <p:ext uri="{BB962C8B-B14F-4D97-AF65-F5344CB8AC3E}">
        <p14:creationId xmlns:p14="http://schemas.microsoft.com/office/powerpoint/2010/main" val="206537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041" y="1517514"/>
            <a:ext cx="6102085" cy="4131620"/>
          </a:xfrm>
          <a:prstGeom prst="rect">
            <a:avLst/>
          </a:prstGeom>
          <a:noFill/>
        </p:spPr>
      </p:pic>
      <p:sp>
        <p:nvSpPr>
          <p:cNvPr id="2" name="Title 1"/>
          <p:cNvSpPr>
            <a:spLocks noGrp="1"/>
          </p:cNvSpPr>
          <p:nvPr>
            <p:ph type="title"/>
          </p:nvPr>
        </p:nvSpPr>
        <p:spPr>
          <a:xfrm>
            <a:off x="549275" y="-96705"/>
            <a:ext cx="8042276" cy="1336956"/>
          </a:xfrm>
        </p:spPr>
        <p:txBody>
          <a:bodyPr/>
          <a:lstStyle/>
          <a:p>
            <a:r>
              <a:rPr lang="en-US" dirty="0" smtClean="0"/>
              <a:t>Inclusive Spectrum</a:t>
            </a:r>
            <a:endParaRPr lang="en-US" dirty="0"/>
          </a:p>
        </p:txBody>
      </p:sp>
      <p:sp>
        <p:nvSpPr>
          <p:cNvPr id="6" name="TextBox 5"/>
          <p:cNvSpPr txBox="1"/>
          <p:nvPr/>
        </p:nvSpPr>
        <p:spPr>
          <a:xfrm>
            <a:off x="268192" y="3872391"/>
            <a:ext cx="8526631" cy="523220"/>
          </a:xfrm>
          <a:prstGeom prst="rect">
            <a:avLst/>
          </a:prstGeom>
          <a:noFill/>
          <a:effectLst>
            <a:glow rad="381000">
              <a:schemeClr val="bg1">
                <a:alpha val="38000"/>
              </a:schemeClr>
            </a:glow>
          </a:effectLst>
        </p:spPr>
        <p:txBody>
          <a:bodyPr wrap="square" rtlCol="0">
            <a:spAutoFit/>
          </a:bodyPr>
          <a:lstStyle/>
          <a:p>
            <a:r>
              <a:rPr lang="en" sz="2800" dirty="0" smtClean="0">
                <a:solidFill>
                  <a:srgbClr val="FF0000"/>
                </a:solidFill>
                <a:effectLst>
                  <a:outerShdw blurRad="50800" dist="50800" dir="5400000" sx="53000" sy="53000" algn="ctr" rotWithShape="0">
                    <a:schemeClr val="bg1">
                      <a:alpha val="78000"/>
                    </a:schemeClr>
                  </a:outerShdw>
                </a:effectLst>
              </a:rPr>
              <a:t>Safer Techniques, Managed Use &amp; </a:t>
            </a:r>
            <a:r>
              <a:rPr lang="en" sz="2800" dirty="0">
                <a:solidFill>
                  <a:srgbClr val="FF0000"/>
                </a:solidFill>
                <a:effectLst>
                  <a:outerShdw blurRad="50800" dist="50800" dir="5400000" sx="53000" sy="53000" algn="ctr" rotWithShape="0">
                    <a:schemeClr val="bg1">
                      <a:alpha val="78000"/>
                    </a:schemeClr>
                  </a:outerShdw>
                </a:effectLst>
              </a:rPr>
              <a:t>Total Abstinence</a:t>
            </a:r>
            <a:endParaRPr lang="en-US" sz="2800" dirty="0">
              <a:solidFill>
                <a:srgbClr val="FF0000"/>
              </a:solidFill>
              <a:effectLst>
                <a:outerShdw blurRad="50800" dist="50800" dir="5400000" sx="53000" sy="53000" algn="ctr" rotWithShape="0">
                  <a:schemeClr val="bg1">
                    <a:alpha val="78000"/>
                  </a:schemeClr>
                </a:outerShdw>
              </a:effectLst>
            </a:endParaRPr>
          </a:p>
        </p:txBody>
      </p:sp>
    </p:spTree>
    <p:extLst>
      <p:ext uri="{BB962C8B-B14F-4D97-AF65-F5344CB8AC3E}">
        <p14:creationId xmlns:p14="http://schemas.microsoft.com/office/powerpoint/2010/main" val="429477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of Use</a:t>
            </a:r>
            <a:endParaRPr lang="en-US" dirty="0"/>
          </a:p>
        </p:txBody>
      </p:sp>
      <p:graphicFrame>
        <p:nvGraphicFramePr>
          <p:cNvPr id="6" name="Content Placeholder 5"/>
          <p:cNvGraphicFramePr>
            <a:graphicFrameLocks noGrp="1"/>
          </p:cNvGraphicFramePr>
          <p:nvPr>
            <p:ph idx="1"/>
            <p:extLst/>
          </p:nvPr>
        </p:nvGraphicFramePr>
        <p:xfrm>
          <a:off x="549275" y="1600200"/>
          <a:ext cx="8042275" cy="4002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615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Harm Reduction Guiding Principles</a:t>
            </a:r>
            <a:endParaRPr lang="en-US"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
        <p:nvSpPr>
          <p:cNvPr id="5" name="Rectangle 4"/>
          <p:cNvSpPr/>
          <p:nvPr/>
        </p:nvSpPr>
        <p:spPr>
          <a:xfrm>
            <a:off x="4447607" y="3244334"/>
            <a:ext cx="248786" cy="369332"/>
          </a:xfrm>
          <a:prstGeom prst="rect">
            <a:avLst/>
          </a:prstGeom>
        </p:spPr>
        <p:txBody>
          <a:bodyPr wrap="none">
            <a:spAutoFit/>
          </a:bodyPr>
          <a:lstStyle/>
          <a:p>
            <a:r>
              <a:rPr lang="en-US" dirty="0"/>
              <a:t> </a:t>
            </a:r>
          </a:p>
        </p:txBody>
      </p:sp>
      <p:graphicFrame>
        <p:nvGraphicFramePr>
          <p:cNvPr id="6" name="Diagram 5"/>
          <p:cNvGraphicFramePr/>
          <p:nvPr>
            <p:extLst>
              <p:ext uri="{D42A27DB-BD31-4B8C-83A1-F6EECF244321}">
                <p14:modId xmlns:p14="http://schemas.microsoft.com/office/powerpoint/2010/main" val="1834089889"/>
              </p:ext>
            </p:extLst>
          </p:nvPr>
        </p:nvGraphicFramePr>
        <p:xfrm>
          <a:off x="497368" y="1573236"/>
          <a:ext cx="6096000" cy="4302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970557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Harm Reduction</a:t>
            </a:r>
          </a:p>
        </p:txBody>
      </p:sp>
      <p:sp>
        <p:nvSpPr>
          <p:cNvPr id="3" name="Content Placeholder 2"/>
          <p:cNvSpPr>
            <a:spLocks noGrp="1"/>
          </p:cNvSpPr>
          <p:nvPr>
            <p:ph idx="1"/>
          </p:nvPr>
        </p:nvSpPr>
        <p:spPr/>
        <p:txBody>
          <a:bodyPr>
            <a:normAutofit/>
          </a:bodyPr>
          <a:lstStyle/>
          <a:p>
            <a:r>
              <a:rPr lang="en-US" dirty="0" smtClean="0"/>
              <a:t>Engagement </a:t>
            </a:r>
            <a:r>
              <a:rPr lang="en-US" dirty="0"/>
              <a:t>in treatment is the primary goal</a:t>
            </a:r>
          </a:p>
          <a:p>
            <a:r>
              <a:rPr lang="en-US" dirty="0" smtClean="0"/>
              <a:t>Goals </a:t>
            </a:r>
            <a:r>
              <a:rPr lang="en-US" dirty="0"/>
              <a:t>and strategies emerge from the therapeutic process</a:t>
            </a:r>
          </a:p>
          <a:p>
            <a:pPr marL="0" indent="0">
              <a:buNone/>
            </a:pPr>
            <a:r>
              <a:rPr lang="en-US" sz="1900" dirty="0"/>
              <a:t>(</a:t>
            </a:r>
            <a:r>
              <a:rPr lang="en-US" sz="1900" dirty="0" err="1"/>
              <a:t>Tatarsky</a:t>
            </a:r>
            <a:r>
              <a:rPr lang="en-US" sz="1900" dirty="0"/>
              <a:t> A, </a:t>
            </a:r>
            <a:r>
              <a:rPr lang="en-US" sz="1900" dirty="0" err="1"/>
              <a:t>Marlatt</a:t>
            </a:r>
            <a:r>
              <a:rPr lang="en-US" sz="1900" dirty="0"/>
              <a:t> GA, State of the art in harm reduction psychotherapy: An emerging treatment for substance misuse. J </a:t>
            </a:r>
            <a:r>
              <a:rPr lang="en-US" sz="1900" dirty="0" err="1"/>
              <a:t>Clin</a:t>
            </a:r>
            <a:r>
              <a:rPr lang="en-US" sz="1900" dirty="0"/>
              <a:t> </a:t>
            </a:r>
            <a:r>
              <a:rPr lang="en-US" sz="1900" dirty="0" err="1"/>
              <a:t>Psychol</a:t>
            </a:r>
            <a:r>
              <a:rPr lang="en-US" sz="1900" dirty="0"/>
              <a:t> 2010;66:117-122)</a:t>
            </a:r>
          </a:p>
          <a:p>
            <a:pPr marL="0" indent="0">
              <a:buNone/>
            </a:pPr>
            <a:endParaRPr lang="en-US" sz="1900" dirty="0"/>
          </a:p>
        </p:txBody>
      </p:sp>
    </p:spTree>
    <p:extLst>
      <p:ext uri="{BB962C8B-B14F-4D97-AF65-F5344CB8AC3E}">
        <p14:creationId xmlns:p14="http://schemas.microsoft.com/office/powerpoint/2010/main" val="2349312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 </a:t>
            </a:r>
            <a:r>
              <a:rPr lang="en-US" dirty="0"/>
              <a:t>Reduction is </a:t>
            </a:r>
            <a:r>
              <a:rPr lang="en-US" dirty="0" smtClean="0">
                <a:solidFill>
                  <a:srgbClr val="FF0000"/>
                </a:solidFill>
              </a:rPr>
              <a:t>Not</a:t>
            </a:r>
            <a:r>
              <a:rPr lang="en-US" dirty="0" smtClean="0"/>
              <a:t>… </a:t>
            </a:r>
            <a:endParaRPr lang="en-US" dirty="0"/>
          </a:p>
        </p:txBody>
      </p:sp>
      <p:sp>
        <p:nvSpPr>
          <p:cNvPr id="3" name="Content Placeholder 2"/>
          <p:cNvSpPr>
            <a:spLocks noGrp="1"/>
          </p:cNvSpPr>
          <p:nvPr>
            <p:ph idx="1"/>
          </p:nvPr>
        </p:nvSpPr>
        <p:spPr/>
        <p:txBody>
          <a:bodyPr/>
          <a:lstStyle/>
          <a:p>
            <a:r>
              <a:rPr lang="en-US" dirty="0">
                <a:solidFill>
                  <a:srgbClr val="FF0000"/>
                </a:solidFill>
              </a:rPr>
              <a:t>D</a:t>
            </a:r>
            <a:r>
              <a:rPr lang="en-US" dirty="0" smtClean="0">
                <a:solidFill>
                  <a:srgbClr val="FF0000"/>
                </a:solidFill>
              </a:rPr>
              <a:t>oes </a:t>
            </a:r>
            <a:r>
              <a:rPr lang="en-US" dirty="0">
                <a:solidFill>
                  <a:srgbClr val="FF0000"/>
                </a:solidFill>
              </a:rPr>
              <a:t>not </a:t>
            </a:r>
            <a:r>
              <a:rPr lang="en-US" dirty="0"/>
              <a:t>mean “anything </a:t>
            </a:r>
            <a:r>
              <a:rPr lang="en-US" dirty="0" smtClean="0"/>
              <a:t>goes” </a:t>
            </a:r>
          </a:p>
          <a:p>
            <a:r>
              <a:rPr lang="en-US" dirty="0" smtClean="0">
                <a:solidFill>
                  <a:srgbClr val="FF0000"/>
                </a:solidFill>
              </a:rPr>
              <a:t>Does not </a:t>
            </a:r>
            <a:r>
              <a:rPr lang="en-US" dirty="0"/>
              <a:t>condone, endorse, or encourage drug use or high risk </a:t>
            </a:r>
            <a:r>
              <a:rPr lang="en-US" dirty="0" smtClean="0"/>
              <a:t>behaviors </a:t>
            </a:r>
          </a:p>
          <a:p>
            <a:r>
              <a:rPr lang="en-US" dirty="0" smtClean="0">
                <a:solidFill>
                  <a:srgbClr val="FF0000"/>
                </a:solidFill>
              </a:rPr>
              <a:t>Does not </a:t>
            </a:r>
            <a:r>
              <a:rPr lang="en-US" dirty="0"/>
              <a:t>exclude or dismiss abstinence-based treatment models as viable </a:t>
            </a:r>
            <a:r>
              <a:rPr lang="en-US" dirty="0" smtClean="0"/>
              <a:t>options</a:t>
            </a:r>
          </a:p>
          <a:p>
            <a:r>
              <a:rPr lang="en-US" dirty="0">
                <a:solidFill>
                  <a:srgbClr val="FF0000"/>
                </a:solidFill>
              </a:rPr>
              <a:t>Does not </a:t>
            </a:r>
            <a:r>
              <a:rPr lang="en-US" dirty="0"/>
              <a:t>attempt to minimize or ignore the harms associated with licit and illicit drug </a:t>
            </a:r>
            <a:r>
              <a:rPr lang="en-US" dirty="0" smtClean="0"/>
              <a:t>use, </a:t>
            </a:r>
            <a:r>
              <a:rPr lang="en-US" dirty="0"/>
              <a:t>sexual </a:t>
            </a:r>
            <a:r>
              <a:rPr lang="en-US" dirty="0" smtClean="0"/>
              <a:t>activity or other risks</a:t>
            </a:r>
          </a:p>
          <a:p>
            <a:endParaRPr lang="en-US" dirty="0"/>
          </a:p>
        </p:txBody>
      </p:sp>
      <p:pic>
        <p:nvPicPr>
          <p:cNvPr id="4" name="Picture 3"/>
          <p:cNvPicPr>
            <a:picLocks noChangeAspect="1"/>
          </p:cNvPicPr>
          <p:nvPr/>
        </p:nvPicPr>
        <p:blipFill>
          <a:blip r:embed="rId2"/>
          <a:stretch>
            <a:fillRect/>
          </a:stretch>
        </p:blipFill>
        <p:spPr>
          <a:xfrm>
            <a:off x="549275" y="5758800"/>
            <a:ext cx="1916350" cy="419657"/>
          </a:xfrm>
          <a:prstGeom prst="rect">
            <a:avLst/>
          </a:prstGeom>
        </p:spPr>
      </p:pic>
    </p:spTree>
    <p:extLst>
      <p:ext uri="{BB962C8B-B14F-4D97-AF65-F5344CB8AC3E}">
        <p14:creationId xmlns:p14="http://schemas.microsoft.com/office/powerpoint/2010/main" val="2200423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criticisms of harm reduction</a:t>
            </a:r>
            <a:r>
              <a:rPr lang="en-US" dirty="0" smtClean="0"/>
              <a:t>:</a:t>
            </a:r>
            <a:endParaRPr lang="en-US" dirty="0"/>
          </a:p>
        </p:txBody>
      </p:sp>
      <p:sp>
        <p:nvSpPr>
          <p:cNvPr id="3" name="Content Placeholder 2"/>
          <p:cNvSpPr>
            <a:spLocks noGrp="1"/>
          </p:cNvSpPr>
          <p:nvPr>
            <p:ph idx="1"/>
          </p:nvPr>
        </p:nvSpPr>
        <p:spPr>
          <a:xfrm>
            <a:off x="549275" y="1600201"/>
            <a:ext cx="3351516" cy="4343400"/>
          </a:xfrm>
        </p:spPr>
        <p:txBody>
          <a:bodyPr>
            <a:normAutofit/>
          </a:bodyPr>
          <a:lstStyle/>
          <a:p>
            <a:pPr marL="457200" indent="-457200" fontAlgn="base">
              <a:buFont typeface="+mj-lt"/>
              <a:buAutoNum type="arabicPeriod"/>
            </a:pPr>
            <a:r>
              <a:rPr lang="en-US" dirty="0" smtClean="0">
                <a:solidFill>
                  <a:schemeClr val="tx1">
                    <a:lumMod val="50000"/>
                    <a:lumOff val="50000"/>
                  </a:schemeClr>
                </a:solidFill>
              </a:rPr>
              <a:t>It </a:t>
            </a:r>
            <a:r>
              <a:rPr lang="en-US" dirty="0">
                <a:solidFill>
                  <a:schemeClr val="tx1">
                    <a:lumMod val="50000"/>
                    <a:lumOff val="50000"/>
                  </a:schemeClr>
                </a:solidFill>
              </a:rPr>
              <a:t>encourages use</a:t>
            </a:r>
          </a:p>
          <a:p>
            <a:pPr marL="457200" indent="-457200" fontAlgn="base">
              <a:buFont typeface="+mj-lt"/>
              <a:buAutoNum type="arabicPeriod"/>
            </a:pPr>
            <a:r>
              <a:rPr lang="en-US" dirty="0">
                <a:solidFill>
                  <a:schemeClr val="tx1">
                    <a:lumMod val="50000"/>
                    <a:lumOff val="50000"/>
                  </a:schemeClr>
                </a:solidFill>
              </a:rPr>
              <a:t>It sends mixed messages about enabling</a:t>
            </a:r>
          </a:p>
          <a:p>
            <a:pPr marL="457200" indent="-457200" fontAlgn="base">
              <a:buFont typeface="+mj-lt"/>
              <a:buAutoNum type="arabicPeriod"/>
            </a:pPr>
            <a:r>
              <a:rPr lang="en-US" dirty="0">
                <a:solidFill>
                  <a:schemeClr val="tx1">
                    <a:lumMod val="50000"/>
                    <a:lumOff val="50000"/>
                  </a:schemeClr>
                </a:solidFill>
              </a:rPr>
              <a:t>It fails to get people off </a:t>
            </a:r>
            <a:r>
              <a:rPr lang="en-US" dirty="0" smtClean="0">
                <a:solidFill>
                  <a:schemeClr val="tx1">
                    <a:lumMod val="50000"/>
                    <a:lumOff val="50000"/>
                  </a:schemeClr>
                </a:solidFill>
              </a:rPr>
              <a:t>substances</a:t>
            </a:r>
            <a:r>
              <a:rPr lang="en-US" dirty="0"/>
              <a:t/>
            </a:r>
            <a:br>
              <a:rPr lang="en-US" dirty="0"/>
            </a:br>
            <a:r>
              <a:rPr lang="en-US" dirty="0"/>
              <a:t/>
            </a:r>
            <a:br>
              <a:rPr lang="en-US" dirty="0"/>
            </a:br>
            <a:endParaRPr lang="en-US" dirty="0"/>
          </a:p>
        </p:txBody>
      </p:sp>
      <p:sp>
        <p:nvSpPr>
          <p:cNvPr id="5" name="TextBox 4"/>
          <p:cNvSpPr txBox="1"/>
          <p:nvPr/>
        </p:nvSpPr>
        <p:spPr>
          <a:xfrm>
            <a:off x="4377447" y="1444532"/>
            <a:ext cx="4309353" cy="4154984"/>
          </a:xfrm>
          <a:prstGeom prst="rect">
            <a:avLst/>
          </a:prstGeom>
          <a:noFill/>
        </p:spPr>
        <p:txBody>
          <a:bodyPr wrap="square" rtlCol="0">
            <a:spAutoFit/>
          </a:bodyPr>
          <a:lstStyle/>
          <a:p>
            <a:pPr marL="342900" indent="-342900" fontAlgn="base">
              <a:spcAft>
                <a:spcPts val="1200"/>
              </a:spcAft>
              <a:buFont typeface="+mj-lt"/>
              <a:buAutoNum type="arabicPeriod"/>
            </a:pPr>
            <a:r>
              <a:rPr lang="en-US" sz="2400" dirty="0" smtClean="0">
                <a:solidFill>
                  <a:schemeClr val="tx1">
                    <a:lumMod val="50000"/>
                    <a:lumOff val="50000"/>
                  </a:schemeClr>
                </a:solidFill>
              </a:rPr>
              <a:t>Significant </a:t>
            </a:r>
            <a:r>
              <a:rPr lang="en-US" sz="2400" dirty="0">
                <a:solidFill>
                  <a:schemeClr val="tx1">
                    <a:lumMod val="50000"/>
                    <a:lumOff val="50000"/>
                  </a:schemeClr>
                </a:solidFill>
              </a:rPr>
              <a:t>literature supports the </a:t>
            </a:r>
            <a:r>
              <a:rPr lang="en-US" sz="2400" dirty="0" smtClean="0">
                <a:solidFill>
                  <a:schemeClr val="tx1">
                    <a:lumMod val="50000"/>
                    <a:lumOff val="50000"/>
                  </a:schemeClr>
                </a:solidFill>
              </a:rPr>
              <a:t>opposite (</a:t>
            </a:r>
            <a:r>
              <a:rPr lang="en-US" sz="2400" dirty="0">
                <a:solidFill>
                  <a:schemeClr val="tx1">
                    <a:lumMod val="50000"/>
                    <a:lumOff val="50000"/>
                  </a:schemeClr>
                </a:solidFill>
              </a:rPr>
              <a:t>Tsemberis, S</a:t>
            </a:r>
            <a:r>
              <a:rPr lang="en-US" sz="2400" dirty="0" smtClean="0">
                <a:solidFill>
                  <a:schemeClr val="tx1">
                    <a:lumMod val="50000"/>
                    <a:lumOff val="50000"/>
                  </a:schemeClr>
                </a:solidFill>
              </a:rPr>
              <a:t>., et al. 2004) </a:t>
            </a:r>
          </a:p>
          <a:p>
            <a:pPr marL="342900" indent="-342900" fontAlgn="base">
              <a:spcAft>
                <a:spcPts val="1200"/>
              </a:spcAft>
              <a:buFont typeface="+mj-lt"/>
              <a:buAutoNum type="arabicPeriod"/>
            </a:pPr>
            <a:r>
              <a:rPr lang="en-US" sz="2400" dirty="0" smtClean="0">
                <a:solidFill>
                  <a:schemeClr val="tx1">
                    <a:lumMod val="50000"/>
                    <a:lumOff val="50000"/>
                  </a:schemeClr>
                </a:solidFill>
              </a:rPr>
              <a:t>Ignores </a:t>
            </a:r>
            <a:r>
              <a:rPr lang="en-US" sz="2400" dirty="0">
                <a:solidFill>
                  <a:schemeClr val="tx1">
                    <a:lumMod val="50000"/>
                    <a:lumOff val="50000"/>
                  </a:schemeClr>
                </a:solidFill>
              </a:rPr>
              <a:t>the </a:t>
            </a:r>
            <a:r>
              <a:rPr lang="en-US" sz="2400" dirty="0" smtClean="0">
                <a:solidFill>
                  <a:schemeClr val="tx1">
                    <a:lumMod val="50000"/>
                    <a:lumOff val="50000"/>
                  </a:schemeClr>
                </a:solidFill>
              </a:rPr>
              <a:t>pragmatic</a:t>
            </a:r>
            <a:endParaRPr lang="en-US" sz="2400" dirty="0">
              <a:solidFill>
                <a:schemeClr val="tx1">
                  <a:lumMod val="50000"/>
                  <a:lumOff val="50000"/>
                </a:schemeClr>
              </a:solidFill>
            </a:endParaRPr>
          </a:p>
          <a:p>
            <a:pPr marL="342900" indent="-342900" fontAlgn="base">
              <a:spcAft>
                <a:spcPts val="1200"/>
              </a:spcAft>
              <a:buFont typeface="+mj-lt"/>
              <a:buAutoNum type="arabicPeriod"/>
            </a:pPr>
            <a:r>
              <a:rPr lang="en-US" sz="2400" dirty="0" smtClean="0">
                <a:solidFill>
                  <a:schemeClr val="tx1">
                    <a:lumMod val="50000"/>
                    <a:lumOff val="50000"/>
                  </a:schemeClr>
                </a:solidFill>
              </a:rPr>
              <a:t>Abstinence is </a:t>
            </a:r>
            <a:r>
              <a:rPr lang="en-US" sz="2400" dirty="0">
                <a:solidFill>
                  <a:schemeClr val="tx1">
                    <a:lumMod val="50000"/>
                    <a:lumOff val="50000"/>
                  </a:schemeClr>
                </a:solidFill>
              </a:rPr>
              <a:t>not the primary goal, reduction of harms while recognizing behaviors that persist is. (Christie T. et al. 2008)</a:t>
            </a:r>
          </a:p>
          <a:p>
            <a:pPr marL="342900" indent="-342900">
              <a:buFont typeface="+mj-lt"/>
              <a:buAutoNum type="arabicPeriod"/>
            </a:pPr>
            <a:endParaRPr lang="en-US" dirty="0"/>
          </a:p>
        </p:txBody>
      </p:sp>
    </p:spTree>
    <p:extLst>
      <p:ext uri="{BB962C8B-B14F-4D97-AF65-F5344CB8AC3E}">
        <p14:creationId xmlns:p14="http://schemas.microsoft.com/office/powerpoint/2010/main" val="10341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Detachment</a:t>
            </a:r>
            <a:endParaRPr lang="en-US" dirty="0"/>
          </a:p>
        </p:txBody>
      </p:sp>
      <p:sp>
        <p:nvSpPr>
          <p:cNvPr id="3" name="Content Placeholder 2"/>
          <p:cNvSpPr>
            <a:spLocks noGrp="1"/>
          </p:cNvSpPr>
          <p:nvPr>
            <p:ph idx="1"/>
          </p:nvPr>
        </p:nvSpPr>
        <p:spPr/>
        <p:txBody>
          <a:bodyPr/>
          <a:lstStyle/>
          <a:p>
            <a:pPr marL="0" indent="0">
              <a:buNone/>
            </a:pPr>
            <a:r>
              <a:rPr lang="en-US" dirty="0" smtClean="0"/>
              <a:t>It’s not about you</a:t>
            </a:r>
          </a:p>
          <a:p>
            <a:pPr marL="0" indent="0">
              <a:buNone/>
            </a:pPr>
            <a:r>
              <a:rPr lang="en-US" dirty="0" smtClean="0"/>
              <a:t>Removing your own personal investment </a:t>
            </a:r>
            <a:endParaRPr lang="en-US" dirty="0"/>
          </a:p>
        </p:txBody>
      </p:sp>
    </p:spTree>
    <p:extLst>
      <p:ext uri="{BB962C8B-B14F-4D97-AF65-F5344CB8AC3E}">
        <p14:creationId xmlns:p14="http://schemas.microsoft.com/office/powerpoint/2010/main" val="400552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 Reduction Coalition </a:t>
            </a:r>
            <a:r>
              <a:rPr lang="en-US" dirty="0"/>
              <a:t>K</a:t>
            </a:r>
            <a:r>
              <a:rPr lang="en-US" dirty="0" smtClean="0"/>
              <a:t>ey Principles</a:t>
            </a:r>
            <a:endParaRPr lang="en-US" dirty="0"/>
          </a:p>
        </p:txBody>
      </p:sp>
      <p:sp>
        <p:nvSpPr>
          <p:cNvPr id="3" name="Content Placeholder 2"/>
          <p:cNvSpPr>
            <a:spLocks noGrp="1"/>
          </p:cNvSpPr>
          <p:nvPr>
            <p:ph idx="1"/>
          </p:nvPr>
        </p:nvSpPr>
        <p:spPr/>
        <p:txBody>
          <a:bodyPr/>
          <a:lstStyle/>
          <a:p>
            <a:pPr lvl="0"/>
            <a:r>
              <a:rPr lang="en-US" dirty="0" smtClean="0"/>
              <a:t>Health </a:t>
            </a:r>
            <a:r>
              <a:rPr lang="en-US" dirty="0"/>
              <a:t>and Dignity  </a:t>
            </a:r>
          </a:p>
          <a:p>
            <a:pPr lvl="0"/>
            <a:r>
              <a:rPr lang="en-US" dirty="0"/>
              <a:t>Participant-Centered </a:t>
            </a:r>
          </a:p>
          <a:p>
            <a:pPr lvl="0"/>
            <a:r>
              <a:rPr lang="en-US" dirty="0"/>
              <a:t>Participant Involvement  </a:t>
            </a:r>
          </a:p>
          <a:p>
            <a:pPr lvl="0"/>
            <a:r>
              <a:rPr lang="en-US" dirty="0"/>
              <a:t>Participant Self-Rule </a:t>
            </a:r>
          </a:p>
          <a:p>
            <a:pPr lvl="0"/>
            <a:r>
              <a:rPr lang="en-US" dirty="0"/>
              <a:t>Recognize Inequalities and Injustices </a:t>
            </a:r>
          </a:p>
          <a:p>
            <a:pPr lvl="0"/>
            <a:r>
              <a:rPr lang="en-US" dirty="0"/>
              <a:t>Practical and Realistic</a:t>
            </a:r>
          </a:p>
          <a:p>
            <a:endParaRPr lang="en-US" dirty="0"/>
          </a:p>
        </p:txBody>
      </p:sp>
    </p:spTree>
    <p:extLst>
      <p:ext uri="{BB962C8B-B14F-4D97-AF65-F5344CB8AC3E}">
        <p14:creationId xmlns:p14="http://schemas.microsoft.com/office/powerpoint/2010/main" val="45513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4AFC5-0A60-4C9C-B93C-A7DD407C499C}"/>
              </a:ext>
            </a:extLst>
          </p:cNvPr>
          <p:cNvSpPr>
            <a:spLocks noGrp="1"/>
          </p:cNvSpPr>
          <p:nvPr>
            <p:ph type="title"/>
          </p:nvPr>
        </p:nvSpPr>
        <p:spPr>
          <a:xfrm>
            <a:off x="457200" y="704088"/>
            <a:ext cx="8686800" cy="438912"/>
          </a:xfrm>
        </p:spPr>
        <p:txBody>
          <a:bodyPr>
            <a:noAutofit/>
          </a:bodyPr>
          <a:lstStyle/>
          <a:p>
            <a:r>
              <a:rPr lang="en-US" sz="3200" dirty="0" smtClean="0"/>
              <a:t>Matt Tice             Oksana Kaczmarczyk</a:t>
            </a:r>
            <a:endParaRPr lang="en-US" sz="3200" dirty="0"/>
          </a:p>
        </p:txBody>
      </p:sp>
      <p:sp>
        <p:nvSpPr>
          <p:cNvPr id="3" name="Content Placeholder 2">
            <a:extLst>
              <a:ext uri="{FF2B5EF4-FFF2-40B4-BE49-F238E27FC236}">
                <a16:creationId xmlns:a16="http://schemas.microsoft.com/office/drawing/2014/main" xmlns="" id="{26113887-367A-4CFE-A3E6-5B66D9CD9140}"/>
              </a:ext>
            </a:extLst>
          </p:cNvPr>
          <p:cNvSpPr>
            <a:spLocks noGrp="1"/>
          </p:cNvSpPr>
          <p:nvPr>
            <p:ph sz="half" idx="1"/>
          </p:nvPr>
        </p:nvSpPr>
        <p:spPr>
          <a:xfrm>
            <a:off x="304801" y="1219200"/>
            <a:ext cx="4190999" cy="5135725"/>
          </a:xfrm>
        </p:spPr>
        <p:txBody>
          <a:bodyPr>
            <a:normAutofit fontScale="92500" lnSpcReduction="20000"/>
          </a:bodyPr>
          <a:lstStyle/>
          <a:p>
            <a:endParaRPr lang="en-US" sz="1800" dirty="0" smtClean="0"/>
          </a:p>
          <a:p>
            <a:r>
              <a:rPr lang="en-US" sz="1800" dirty="0" smtClean="0"/>
              <a:t>                         </a:t>
            </a:r>
            <a:r>
              <a:rPr lang="en-US" sz="1800" dirty="0" smtClean="0">
                <a:solidFill>
                  <a:schemeClr val="tx2">
                    <a:lumMod val="50000"/>
                  </a:schemeClr>
                </a:solidFill>
              </a:rPr>
              <a:t>MSW, LCSW</a:t>
            </a:r>
          </a:p>
          <a:p>
            <a:pPr marL="0" indent="0">
              <a:buNone/>
            </a:pPr>
            <a:r>
              <a:rPr lang="en-US" sz="1800" dirty="0" smtClean="0">
                <a:solidFill>
                  <a:schemeClr val="tx2">
                    <a:lumMod val="50000"/>
                  </a:schemeClr>
                </a:solidFill>
              </a:rPr>
              <a:t>		University of Buffalo</a:t>
            </a:r>
          </a:p>
          <a:p>
            <a:endParaRPr lang="en-US" sz="1800" dirty="0" smtClean="0">
              <a:solidFill>
                <a:schemeClr val="tx2">
                  <a:lumMod val="50000"/>
                </a:schemeClr>
              </a:solidFill>
            </a:endParaRPr>
          </a:p>
          <a:p>
            <a:endParaRPr lang="en-US" sz="1800" dirty="0"/>
          </a:p>
          <a:p>
            <a:endParaRPr lang="en-US" sz="1800" dirty="0" smtClean="0"/>
          </a:p>
          <a:p>
            <a:endParaRPr lang="en-US" sz="1800" dirty="0"/>
          </a:p>
          <a:p>
            <a:endParaRPr lang="en-US" sz="1800" dirty="0" smtClean="0"/>
          </a:p>
          <a:p>
            <a:pPr marL="0" indent="0">
              <a:buNone/>
            </a:pPr>
            <a:endParaRPr lang="en-US" sz="1800" dirty="0" smtClean="0"/>
          </a:p>
          <a:p>
            <a:pPr marL="0" indent="0">
              <a:buNone/>
            </a:pPr>
            <a:r>
              <a:rPr lang="en-US" sz="1800" dirty="0" smtClean="0"/>
              <a:t>Matt </a:t>
            </a:r>
            <a:r>
              <a:rPr lang="en-US" sz="1800" dirty="0"/>
              <a:t>Tice has worked his way through the ranks of Pathways to Housing PA, first as an Assistant Team Leader in 2012, then as a Team Leader, and then as Clinical Director in 2014. </a:t>
            </a:r>
            <a:endParaRPr lang="en-US" sz="1800" dirty="0" smtClean="0"/>
          </a:p>
          <a:p>
            <a:pPr marL="0" indent="0">
              <a:buNone/>
            </a:pPr>
            <a:endParaRPr lang="en-US" sz="1800" dirty="0"/>
          </a:p>
        </p:txBody>
      </p:sp>
      <p:pic>
        <p:nvPicPr>
          <p:cNvPr id="8" name="Content Placeholder 7">
            <a:extLst>
              <a:ext uri="{FF2B5EF4-FFF2-40B4-BE49-F238E27FC236}">
                <a16:creationId xmlns:a16="http://schemas.microsoft.com/office/drawing/2014/main" xmlns="" id="{6F6992F5-EBF7-4A0E-952F-E70015DB488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4706" y="1295400"/>
            <a:ext cx="1614686" cy="2494932"/>
          </a:xfrm>
        </p:spPr>
      </p:pic>
      <p:sp>
        <p:nvSpPr>
          <p:cNvPr id="9" name="Rectangle 8">
            <a:extLst>
              <a:ext uri="{FF2B5EF4-FFF2-40B4-BE49-F238E27FC236}">
                <a16:creationId xmlns:a16="http://schemas.microsoft.com/office/drawing/2014/main" xmlns="" id="{689A94C9-5C03-4605-89A9-E50C8985D36F}"/>
              </a:ext>
            </a:extLst>
          </p:cNvPr>
          <p:cNvSpPr/>
          <p:nvPr/>
        </p:nvSpPr>
        <p:spPr>
          <a:xfrm>
            <a:off x="4572000" y="1295400"/>
            <a:ext cx="4419600" cy="5078313"/>
          </a:xfrm>
          <a:prstGeom prst="rect">
            <a:avLst/>
          </a:prstGeom>
        </p:spPr>
        <p:txBody>
          <a:bodyPr wrap="square">
            <a:spAutoFit/>
          </a:bodyPr>
          <a:lstStyle/>
          <a:p>
            <a:endParaRPr lang="en-US" dirty="0"/>
          </a:p>
          <a:p>
            <a:r>
              <a:rPr lang="en-US" dirty="0" smtClean="0">
                <a:solidFill>
                  <a:schemeClr val="tx2">
                    <a:lumMod val="50000"/>
                  </a:schemeClr>
                </a:solidFill>
              </a:rPr>
              <a:t>                              </a:t>
            </a:r>
            <a:r>
              <a:rPr lang="en-US" dirty="0" smtClean="0">
                <a:solidFill>
                  <a:schemeClr val="tx2">
                    <a:lumMod val="50000"/>
                  </a:schemeClr>
                </a:solidFill>
              </a:rPr>
              <a:t>MSW</a:t>
            </a:r>
            <a:r>
              <a:rPr lang="en-US" dirty="0" smtClean="0">
                <a:solidFill>
                  <a:schemeClr val="tx2">
                    <a:lumMod val="50000"/>
                  </a:schemeClr>
                </a:solidFill>
              </a:rPr>
              <a:t>, </a:t>
            </a:r>
            <a:r>
              <a:rPr lang="en-US" dirty="0" smtClean="0">
                <a:solidFill>
                  <a:schemeClr val="tx2">
                    <a:lumMod val="50000"/>
                  </a:schemeClr>
                </a:solidFill>
              </a:rPr>
              <a:t>LCSW, LCADC</a:t>
            </a:r>
            <a:endParaRPr lang="en-US" dirty="0" smtClean="0">
              <a:solidFill>
                <a:schemeClr val="tx2">
                  <a:lumMod val="50000"/>
                </a:schemeClr>
              </a:solidFill>
            </a:endParaRPr>
          </a:p>
          <a:p>
            <a:r>
              <a:rPr lang="en-US" dirty="0" smtClean="0">
                <a:solidFill>
                  <a:schemeClr val="tx2">
                    <a:lumMod val="50000"/>
                  </a:schemeClr>
                </a:solidFill>
              </a:rPr>
              <a:t>				 Rutgers </a:t>
            </a:r>
            <a:r>
              <a:rPr lang="en-US" dirty="0" smtClean="0">
                <a:solidFill>
                  <a:schemeClr val="tx2">
                    <a:lumMod val="50000"/>
                  </a:schemeClr>
                </a:solidFill>
              </a:rPr>
              <a:t>University</a:t>
            </a:r>
          </a:p>
          <a:p>
            <a:r>
              <a:rPr lang="en-US" dirty="0" smtClean="0"/>
              <a:t>                                 </a:t>
            </a:r>
          </a:p>
          <a:p>
            <a:endParaRPr lang="en-US" dirty="0"/>
          </a:p>
          <a:p>
            <a:endParaRPr lang="en-US" dirty="0"/>
          </a:p>
          <a:p>
            <a:endParaRPr lang="en-US" dirty="0"/>
          </a:p>
          <a:p>
            <a:endParaRPr lang="en-US" dirty="0"/>
          </a:p>
          <a:p>
            <a:endParaRPr lang="en-US" dirty="0"/>
          </a:p>
          <a:p>
            <a:endParaRPr lang="en-US" dirty="0"/>
          </a:p>
          <a:p>
            <a:r>
              <a:rPr lang="en-US" dirty="0"/>
              <a:t>Over 9 years of clinical experience working with adults diagnosed with severe mental illness (SMI) and/or substance use D/O.  Completed a training course in Cognitive Behavioral Therapy (CBT) through the Beck Institute and use CBT as the main treatment modality.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17526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765D057-B06A-45D6-8825-BA147D945EB8}" type="slidenum">
              <a:rPr lang="en-US" smtClean="0"/>
              <a:t>2</a:t>
            </a:fld>
            <a:endParaRPr lang="en-US"/>
          </a:p>
        </p:txBody>
      </p:sp>
    </p:spTree>
    <p:extLst>
      <p:ext uri="{BB962C8B-B14F-4D97-AF65-F5344CB8AC3E}">
        <p14:creationId xmlns:p14="http://schemas.microsoft.com/office/powerpoint/2010/main" val="188007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and Dignity</a:t>
            </a:r>
            <a:endParaRPr lang="en-US" dirty="0"/>
          </a:p>
        </p:txBody>
      </p:sp>
      <p:sp>
        <p:nvSpPr>
          <p:cNvPr id="3" name="Content Placeholder 2"/>
          <p:cNvSpPr>
            <a:spLocks noGrp="1"/>
          </p:cNvSpPr>
          <p:nvPr>
            <p:ph idx="1"/>
          </p:nvPr>
        </p:nvSpPr>
        <p:spPr/>
        <p:txBody>
          <a:bodyPr/>
          <a:lstStyle/>
          <a:p>
            <a:r>
              <a:rPr lang="en-US" dirty="0" smtClean="0"/>
              <a:t>Fostering the least amount of harm while also ALWAYS maintaining RESPECT</a:t>
            </a:r>
          </a:p>
          <a:p>
            <a:pPr marL="0" indent="0">
              <a:buNone/>
            </a:pPr>
            <a:endParaRPr lang="en-US" dirty="0" smtClean="0"/>
          </a:p>
          <a:p>
            <a:r>
              <a:rPr lang="en-US" dirty="0" smtClean="0"/>
              <a:t>Housing Context </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616" y="2530270"/>
            <a:ext cx="4531785" cy="281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9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Participant-Centered</a:t>
            </a:r>
            <a:endParaRPr lang="en-US" dirty="0"/>
          </a:p>
        </p:txBody>
      </p:sp>
      <p:sp>
        <p:nvSpPr>
          <p:cNvPr id="3" name="Content Placeholder 2"/>
          <p:cNvSpPr>
            <a:spLocks noGrp="1"/>
          </p:cNvSpPr>
          <p:nvPr>
            <p:ph idx="1"/>
          </p:nvPr>
        </p:nvSpPr>
        <p:spPr/>
        <p:txBody>
          <a:bodyPr/>
          <a:lstStyle/>
          <a:p>
            <a:r>
              <a:rPr lang="en-US" dirty="0"/>
              <a:t>Providers offer services without judging the </a:t>
            </a:r>
            <a:r>
              <a:rPr lang="en-US" dirty="0" smtClean="0"/>
              <a:t>participant</a:t>
            </a:r>
          </a:p>
          <a:p>
            <a:r>
              <a:rPr lang="en-US" dirty="0" smtClean="0"/>
              <a:t>Programming </a:t>
            </a:r>
            <a:r>
              <a:rPr lang="en-US" dirty="0"/>
              <a:t>is low-threshold and </a:t>
            </a:r>
            <a:r>
              <a:rPr lang="en-US" dirty="0" smtClean="0"/>
              <a:t>accessible</a:t>
            </a:r>
          </a:p>
          <a:p>
            <a:endParaRPr lang="en-US" dirty="0"/>
          </a:p>
          <a:p>
            <a:r>
              <a:rPr lang="en-US" dirty="0" smtClean="0"/>
              <a:t>Housing Context</a:t>
            </a:r>
            <a:endParaRPr lang="en-US" dirty="0"/>
          </a:p>
        </p:txBody>
      </p:sp>
      <p:pic>
        <p:nvPicPr>
          <p:cNvPr id="2050" name="Picture 2" descr="Image result for person cente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18" y="2771168"/>
            <a:ext cx="3054552" cy="305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0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Involvement  </a:t>
            </a:r>
          </a:p>
        </p:txBody>
      </p:sp>
      <p:sp>
        <p:nvSpPr>
          <p:cNvPr id="3" name="Content Placeholder 2"/>
          <p:cNvSpPr>
            <a:spLocks noGrp="1"/>
          </p:cNvSpPr>
          <p:nvPr>
            <p:ph idx="1"/>
          </p:nvPr>
        </p:nvSpPr>
        <p:spPr/>
        <p:txBody>
          <a:bodyPr/>
          <a:lstStyle/>
          <a:p>
            <a:r>
              <a:rPr lang="en-US" dirty="0"/>
              <a:t>Providers ensure the people you are serving have a real voice in the creation of programs and policies designed to serve them</a:t>
            </a:r>
            <a:r>
              <a:rPr lang="en-US" dirty="0" smtClean="0"/>
              <a:t>.</a:t>
            </a:r>
          </a:p>
          <a:p>
            <a:r>
              <a:rPr lang="en-US" dirty="0" smtClean="0"/>
              <a:t>Not just in the goals developed with them…</a:t>
            </a:r>
          </a:p>
          <a:p>
            <a:endParaRPr lang="en-US" dirty="0"/>
          </a:p>
          <a:p>
            <a:r>
              <a:rPr lang="en-US" dirty="0" smtClean="0"/>
              <a:t>Housing Context</a:t>
            </a:r>
            <a:endParaRPr lang="en-US" dirty="0"/>
          </a:p>
        </p:txBody>
      </p:sp>
      <p:pic>
        <p:nvPicPr>
          <p:cNvPr id="3074" name="Picture 2" descr="Image result for nothing about us with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09" y="3571662"/>
            <a:ext cx="3299863" cy="247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82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Self-Rule </a:t>
            </a:r>
          </a:p>
        </p:txBody>
      </p:sp>
      <p:sp>
        <p:nvSpPr>
          <p:cNvPr id="3" name="Content Placeholder 2"/>
          <p:cNvSpPr>
            <a:spLocks noGrp="1"/>
          </p:cNvSpPr>
          <p:nvPr>
            <p:ph idx="1"/>
          </p:nvPr>
        </p:nvSpPr>
        <p:spPr/>
        <p:txBody>
          <a:bodyPr/>
          <a:lstStyle/>
          <a:p>
            <a:r>
              <a:rPr lang="en-US" dirty="0"/>
              <a:t>Providers recognize participants are experts in their own lives. </a:t>
            </a:r>
            <a:endParaRPr lang="en-US" dirty="0" smtClean="0"/>
          </a:p>
          <a:p>
            <a:r>
              <a:rPr lang="en-US" dirty="0" smtClean="0"/>
              <a:t>It </a:t>
            </a:r>
            <a:r>
              <a:rPr lang="en-US" dirty="0"/>
              <a:t>is the participant who makes their own changes, when they feel they can make them, under their own circumstances. </a:t>
            </a:r>
            <a:endParaRPr lang="en-US" dirty="0" smtClean="0"/>
          </a:p>
          <a:p>
            <a:endParaRPr lang="en-US" dirty="0" smtClean="0"/>
          </a:p>
          <a:p>
            <a:r>
              <a:rPr lang="en-US" dirty="0" smtClean="0"/>
              <a:t>Housing Context</a:t>
            </a:r>
            <a:endParaRPr lang="en-US" dirty="0"/>
          </a:p>
        </p:txBody>
      </p:sp>
      <p:pic>
        <p:nvPicPr>
          <p:cNvPr id="4098" name="Picture 2" descr="Image result for our bodies our m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081" y="3618688"/>
            <a:ext cx="2204471" cy="211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94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Inequalities and Injustices </a:t>
            </a:r>
          </a:p>
        </p:txBody>
      </p:sp>
      <p:sp>
        <p:nvSpPr>
          <p:cNvPr id="3" name="Content Placeholder 2"/>
          <p:cNvSpPr>
            <a:spLocks noGrp="1"/>
          </p:cNvSpPr>
          <p:nvPr>
            <p:ph idx="1"/>
          </p:nvPr>
        </p:nvSpPr>
        <p:spPr/>
        <p:txBody>
          <a:bodyPr>
            <a:normAutofit lnSpcReduction="10000"/>
          </a:bodyPr>
          <a:lstStyle/>
          <a:p>
            <a:r>
              <a:rPr lang="en-US" dirty="0"/>
              <a:t>Providers recognize complexities </a:t>
            </a:r>
            <a:r>
              <a:rPr lang="en-US" dirty="0" smtClean="0"/>
              <a:t>of: </a:t>
            </a:r>
          </a:p>
          <a:p>
            <a:pPr lvl="1"/>
            <a:r>
              <a:rPr lang="en-US" dirty="0" smtClean="0"/>
              <a:t>poverty</a:t>
            </a:r>
            <a:r>
              <a:rPr lang="en-US" dirty="0"/>
              <a:t>, </a:t>
            </a:r>
            <a:endParaRPr lang="en-US" dirty="0" smtClean="0"/>
          </a:p>
          <a:p>
            <a:pPr lvl="1"/>
            <a:r>
              <a:rPr lang="en-US" dirty="0" smtClean="0"/>
              <a:t>class</a:t>
            </a:r>
            <a:r>
              <a:rPr lang="en-US" dirty="0"/>
              <a:t>, </a:t>
            </a:r>
            <a:endParaRPr lang="en-US" dirty="0" smtClean="0"/>
          </a:p>
          <a:p>
            <a:pPr lvl="1"/>
            <a:r>
              <a:rPr lang="en-US" dirty="0" smtClean="0"/>
              <a:t>racism</a:t>
            </a:r>
            <a:r>
              <a:rPr lang="en-US" dirty="0"/>
              <a:t>, </a:t>
            </a:r>
            <a:endParaRPr lang="en-US" dirty="0" smtClean="0"/>
          </a:p>
          <a:p>
            <a:pPr lvl="1"/>
            <a:r>
              <a:rPr lang="en-US" dirty="0" smtClean="0"/>
              <a:t>isolation</a:t>
            </a:r>
            <a:r>
              <a:rPr lang="en-US" dirty="0"/>
              <a:t>, </a:t>
            </a:r>
            <a:endParaRPr lang="en-US" dirty="0" smtClean="0"/>
          </a:p>
          <a:p>
            <a:pPr lvl="1"/>
            <a:r>
              <a:rPr lang="en-US" dirty="0" smtClean="0"/>
              <a:t>past </a:t>
            </a:r>
            <a:r>
              <a:rPr lang="en-US" dirty="0"/>
              <a:t>trauma, </a:t>
            </a:r>
            <a:endParaRPr lang="en-US" dirty="0" smtClean="0"/>
          </a:p>
          <a:p>
            <a:pPr lvl="1"/>
            <a:r>
              <a:rPr lang="en-US" dirty="0" smtClean="0"/>
              <a:t>sex-based </a:t>
            </a:r>
            <a:r>
              <a:rPr lang="en-US" dirty="0"/>
              <a:t>discrimination and other inequalities </a:t>
            </a:r>
            <a:endParaRPr lang="en-US" dirty="0" smtClean="0"/>
          </a:p>
          <a:p>
            <a:pPr lvl="1"/>
            <a:r>
              <a:rPr lang="en-US" dirty="0" smtClean="0"/>
              <a:t>Impact </a:t>
            </a:r>
            <a:r>
              <a:rPr lang="en-US" dirty="0"/>
              <a:t>people's vulnerability, and capacity for effectively dealing with behavior-related harm. </a:t>
            </a:r>
            <a:endParaRPr lang="en-US" dirty="0" smtClean="0"/>
          </a:p>
          <a:p>
            <a:pPr lvl="1"/>
            <a:endParaRPr lang="en-US" dirty="0"/>
          </a:p>
          <a:p>
            <a:pPr lvl="1"/>
            <a:r>
              <a:rPr lang="en-US" dirty="0" smtClean="0"/>
              <a:t>Housing Context:</a:t>
            </a:r>
            <a:endParaRPr lang="en-US" dirty="0"/>
          </a:p>
        </p:txBody>
      </p:sp>
      <p:pic>
        <p:nvPicPr>
          <p:cNvPr id="5122" name="Picture 2" descr="Image result for antidiscri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799" y="1916349"/>
            <a:ext cx="1892698" cy="174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9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and </a:t>
            </a:r>
            <a:r>
              <a:rPr lang="en-US" dirty="0" smtClean="0"/>
              <a:t>Realistic</a:t>
            </a:r>
            <a:endParaRPr lang="en-US" dirty="0"/>
          </a:p>
        </p:txBody>
      </p:sp>
      <p:sp>
        <p:nvSpPr>
          <p:cNvPr id="3" name="Content Placeholder 2"/>
          <p:cNvSpPr>
            <a:spLocks noGrp="1"/>
          </p:cNvSpPr>
          <p:nvPr>
            <p:ph idx="1"/>
          </p:nvPr>
        </p:nvSpPr>
        <p:spPr/>
        <p:txBody>
          <a:bodyPr/>
          <a:lstStyle/>
          <a:p>
            <a:r>
              <a:rPr lang="en-US" dirty="0"/>
              <a:t>Providers offer practical tools and education to address the real harms and dangers experienced by individuals with significant risk. </a:t>
            </a:r>
            <a:endParaRPr lang="en-US" dirty="0" smtClean="0"/>
          </a:p>
          <a:p>
            <a:endParaRPr lang="en-US" dirty="0"/>
          </a:p>
          <a:p>
            <a:r>
              <a:rPr lang="en-US" dirty="0" smtClean="0"/>
              <a:t>Housing Context:</a:t>
            </a:r>
            <a:endParaRPr lang="en-US" dirty="0"/>
          </a:p>
        </p:txBody>
      </p:sp>
      <p:pic>
        <p:nvPicPr>
          <p:cNvPr id="6146" name="Picture 2" descr="Image result for tool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153" y="2704288"/>
            <a:ext cx="2548297" cy="250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39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On-Demand Harm Reduction Supports</a:t>
            </a:r>
            <a:endParaRPr lang="en-US" sz="3600" dirty="0"/>
          </a:p>
        </p:txBody>
      </p:sp>
      <p:sp>
        <p:nvSpPr>
          <p:cNvPr id="3" name="Text Placeholder 2"/>
          <p:cNvSpPr>
            <a:spLocks noGrp="1"/>
          </p:cNvSpPr>
          <p:nvPr>
            <p:ph type="body" idx="1"/>
          </p:nvPr>
        </p:nvSpPr>
        <p:spPr>
          <a:xfrm>
            <a:off x="311699" y="1536633"/>
            <a:ext cx="8180547" cy="4555200"/>
          </a:xfrm>
        </p:spPr>
        <p:txBody>
          <a:bodyPr>
            <a:normAutofit/>
          </a:bodyPr>
          <a:lstStyle/>
          <a:p>
            <a:r>
              <a:rPr lang="en-US" sz="2000" dirty="0" smtClean="0"/>
              <a:t>On-demand –Educate yourself on the needs of those you serve</a:t>
            </a:r>
          </a:p>
          <a:p>
            <a:r>
              <a:rPr lang="en-US" sz="2000" dirty="0" smtClean="0"/>
              <a:t>Always offering additional supports but respecting when individuals decline</a:t>
            </a:r>
          </a:p>
          <a:p>
            <a:r>
              <a:rPr lang="en-US" sz="2000" dirty="0" smtClean="0"/>
              <a:t>How to access things like detox, treatment, or lower intensity interventions</a:t>
            </a:r>
          </a:p>
          <a:p>
            <a:pPr marL="0" indent="0">
              <a:buNone/>
            </a:pPr>
            <a:endParaRPr lang="en-US" sz="2000" dirty="0" smtClean="0"/>
          </a:p>
          <a:p>
            <a:r>
              <a:rPr lang="en-US" sz="2000" dirty="0" smtClean="0"/>
              <a:t>Range </a:t>
            </a:r>
            <a:r>
              <a:rPr lang="en-US" sz="2000" dirty="0"/>
              <a:t>of evidence based harm reduction programs that reduce the harms of substance use and promote health that are available, accessible and acceptable to those who need them.</a:t>
            </a:r>
            <a:endParaRPr lang="en-US" sz="2000" dirty="0" smtClean="0"/>
          </a:p>
          <a:p>
            <a:pPr marL="0" indent="0">
              <a:buNone/>
            </a:pPr>
            <a:r>
              <a:rPr lang="en-US" sz="2000" dirty="0"/>
              <a:t> </a:t>
            </a:r>
            <a:r>
              <a:rPr lang="en-US" sz="2000" dirty="0" smtClean="0"/>
              <a:t>      </a:t>
            </a:r>
            <a:r>
              <a:rPr lang="en-US" sz="2000" dirty="0" err="1" smtClean="0"/>
              <a:t>Pauly</a:t>
            </a:r>
            <a:r>
              <a:rPr lang="en-US" sz="2000" dirty="0"/>
              <a:t>, B. B., et al. (2013). </a:t>
            </a:r>
            <a:endParaRPr lang="en-US" sz="2000" dirty="0" smtClean="0"/>
          </a:p>
          <a:p>
            <a:endParaRPr lang="en-US" sz="2000" dirty="0"/>
          </a:p>
          <a:p>
            <a:r>
              <a:rPr lang="en-US" sz="2000" dirty="0" smtClean="0"/>
              <a:t>Judgement free education on risks of particular substance</a:t>
            </a:r>
          </a:p>
        </p:txBody>
      </p:sp>
    </p:spTree>
    <p:extLst>
      <p:ext uri="{BB962C8B-B14F-4D97-AF65-F5344CB8AC3E}">
        <p14:creationId xmlns:p14="http://schemas.microsoft.com/office/powerpoint/2010/main" val="2686158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146632"/>
            <a:ext cx="8520600" cy="572700"/>
          </a:xfrm>
          <a:prstGeom prst="rect">
            <a:avLst/>
          </a:prstGeom>
        </p:spPr>
        <p:txBody>
          <a:bodyPr vert="horz" wrap="square" lIns="91425" tIns="91425" rIns="91425" bIns="91425" rtlCol="0" anchor="t" anchorCtr="0">
            <a:noAutofit/>
          </a:bodyPr>
          <a:lstStyle/>
          <a:p>
            <a:r>
              <a:rPr lang="en" sz="3200" dirty="0" smtClean="0"/>
              <a:t>Practical examples HR </a:t>
            </a:r>
            <a:r>
              <a:rPr lang="en" sz="3200" dirty="0"/>
              <a:t>in Housing First</a:t>
            </a:r>
          </a:p>
        </p:txBody>
      </p:sp>
      <p:sp>
        <p:nvSpPr>
          <p:cNvPr id="115" name="Shape 115"/>
          <p:cNvSpPr txBox="1">
            <a:spLocks noGrp="1"/>
          </p:cNvSpPr>
          <p:nvPr>
            <p:ph type="body" idx="1"/>
          </p:nvPr>
        </p:nvSpPr>
        <p:spPr>
          <a:xfrm>
            <a:off x="311700" y="2009725"/>
            <a:ext cx="3999900" cy="3416400"/>
          </a:xfrm>
          <a:prstGeom prst="rect">
            <a:avLst/>
          </a:prstGeom>
        </p:spPr>
        <p:txBody>
          <a:bodyPr vert="horz" wrap="square" lIns="91425" tIns="91425" rIns="91425" bIns="91425" rtlCol="0" anchor="t" anchorCtr="0">
            <a:noAutofit/>
          </a:bodyPr>
          <a:lstStyle/>
          <a:p>
            <a:r>
              <a:rPr lang="en" sz="2100" dirty="0" smtClean="0">
                <a:solidFill>
                  <a:schemeClr val="tx1">
                    <a:lumMod val="50000"/>
                    <a:lumOff val="50000"/>
                  </a:schemeClr>
                </a:solidFill>
              </a:rPr>
              <a:t>Nicotine Replacement</a:t>
            </a:r>
          </a:p>
          <a:p>
            <a:r>
              <a:rPr lang="en" sz="2100" dirty="0" smtClean="0">
                <a:solidFill>
                  <a:schemeClr val="tx1">
                    <a:lumMod val="50000"/>
                    <a:lumOff val="50000"/>
                  </a:schemeClr>
                </a:solidFill>
              </a:rPr>
              <a:t>Education </a:t>
            </a:r>
            <a:r>
              <a:rPr lang="en" sz="2100" dirty="0">
                <a:solidFill>
                  <a:schemeClr val="tx1">
                    <a:lumMod val="50000"/>
                    <a:lumOff val="50000"/>
                  </a:schemeClr>
                </a:solidFill>
              </a:rPr>
              <a:t>of safer usage </a:t>
            </a:r>
            <a:r>
              <a:rPr lang="en" sz="2100" dirty="0" smtClean="0">
                <a:solidFill>
                  <a:schemeClr val="tx1">
                    <a:lumMod val="50000"/>
                    <a:lumOff val="50000"/>
                  </a:schemeClr>
                </a:solidFill>
              </a:rPr>
              <a:t>practices</a:t>
            </a:r>
            <a:endParaRPr lang="en" sz="2100" dirty="0">
              <a:solidFill>
                <a:schemeClr val="tx1">
                  <a:lumMod val="50000"/>
                  <a:lumOff val="50000"/>
                </a:schemeClr>
              </a:solidFill>
            </a:endParaRPr>
          </a:p>
          <a:p>
            <a:r>
              <a:rPr lang="en" sz="2100" dirty="0">
                <a:solidFill>
                  <a:schemeClr val="tx1">
                    <a:lumMod val="50000"/>
                    <a:lumOff val="50000"/>
                  </a:schemeClr>
                </a:solidFill>
              </a:rPr>
              <a:t>Refocusing sexual energies during hypersexualized behavior</a:t>
            </a:r>
          </a:p>
          <a:p>
            <a:r>
              <a:rPr lang="en" sz="2100" dirty="0">
                <a:solidFill>
                  <a:schemeClr val="tx1">
                    <a:lumMod val="50000"/>
                    <a:lumOff val="50000"/>
                  </a:schemeClr>
                </a:solidFill>
              </a:rPr>
              <a:t>Developing ideal use plans</a:t>
            </a:r>
          </a:p>
          <a:p>
            <a:r>
              <a:rPr lang="en" sz="2100" dirty="0">
                <a:solidFill>
                  <a:schemeClr val="tx1">
                    <a:lumMod val="50000"/>
                    <a:lumOff val="50000"/>
                  </a:schemeClr>
                </a:solidFill>
              </a:rPr>
              <a:t>Low profile coaching for housing retention </a:t>
            </a:r>
            <a:endParaRPr lang="en" sz="2100" dirty="0" smtClean="0">
              <a:solidFill>
                <a:schemeClr val="tx1">
                  <a:lumMod val="50000"/>
                  <a:lumOff val="50000"/>
                </a:schemeClr>
              </a:solidFill>
            </a:endParaRPr>
          </a:p>
          <a:p>
            <a:r>
              <a:rPr lang="en" sz="2100" dirty="0" smtClean="0">
                <a:solidFill>
                  <a:schemeClr val="tx1">
                    <a:lumMod val="50000"/>
                    <a:lumOff val="50000"/>
                  </a:schemeClr>
                </a:solidFill>
              </a:rPr>
              <a:t>Reduction of hoarding behaviors</a:t>
            </a:r>
            <a:endParaRPr lang="en" sz="2100" dirty="0" smtClean="0">
              <a:solidFill>
                <a:schemeClr val="tx1">
                  <a:lumMod val="50000"/>
                  <a:lumOff val="50000"/>
                </a:schemeClr>
              </a:solidFill>
            </a:endParaRPr>
          </a:p>
          <a:p>
            <a:r>
              <a:rPr lang="en" sz="2100" dirty="0" smtClean="0">
                <a:solidFill>
                  <a:schemeClr val="tx1">
                    <a:lumMod val="50000"/>
                    <a:lumOff val="50000"/>
                  </a:schemeClr>
                </a:solidFill>
              </a:rPr>
              <a:t>Switching from higher risk substance to lower</a:t>
            </a:r>
            <a:endParaRPr lang="en" sz="2100" dirty="0">
              <a:solidFill>
                <a:schemeClr val="tx1">
                  <a:lumMod val="50000"/>
                  <a:lumOff val="50000"/>
                </a:schemeClr>
              </a:solidFill>
            </a:endParaRPr>
          </a:p>
          <a:p>
            <a:pPr>
              <a:buNone/>
            </a:pPr>
            <a:endParaRPr lang="en" sz="2100" b="1" dirty="0">
              <a:solidFill>
                <a:schemeClr val="dk1"/>
              </a:solidFill>
            </a:endParaRPr>
          </a:p>
          <a:p>
            <a:pPr>
              <a:buNone/>
            </a:pPr>
            <a:endParaRPr lang="en" sz="2100" b="1" dirty="0">
              <a:solidFill>
                <a:schemeClr val="dk1"/>
              </a:solidFill>
            </a:endParaRPr>
          </a:p>
          <a:p>
            <a:pPr>
              <a:spcAft>
                <a:spcPts val="1200"/>
              </a:spcAft>
              <a:buNone/>
            </a:pPr>
            <a:endParaRPr sz="1600" dirty="0"/>
          </a:p>
        </p:txBody>
      </p:sp>
      <p:sp>
        <p:nvSpPr>
          <p:cNvPr id="116" name="Shape 116"/>
          <p:cNvSpPr txBox="1">
            <a:spLocks noGrp="1"/>
          </p:cNvSpPr>
          <p:nvPr>
            <p:ph type="body" idx="2"/>
          </p:nvPr>
        </p:nvSpPr>
        <p:spPr>
          <a:xfrm>
            <a:off x="4832400" y="2009725"/>
            <a:ext cx="3999900" cy="3416400"/>
          </a:xfrm>
          <a:prstGeom prst="rect">
            <a:avLst/>
          </a:prstGeom>
        </p:spPr>
        <p:txBody>
          <a:bodyPr vert="horz" wrap="square" lIns="91425" tIns="91425" rIns="91425" bIns="91425" rtlCol="0" anchor="t" anchorCtr="0">
            <a:noAutofit/>
          </a:bodyPr>
          <a:lstStyle/>
          <a:p>
            <a:r>
              <a:rPr lang="en" sz="2100" dirty="0" smtClean="0">
                <a:solidFill>
                  <a:schemeClr val="tx1">
                    <a:lumMod val="50000"/>
                    <a:lumOff val="50000"/>
                  </a:schemeClr>
                </a:solidFill>
              </a:rPr>
              <a:t>Medically Assisted Treatment</a:t>
            </a:r>
          </a:p>
          <a:p>
            <a:r>
              <a:rPr lang="en" sz="2100" dirty="0" smtClean="0">
                <a:solidFill>
                  <a:schemeClr val="tx1">
                    <a:lumMod val="50000"/>
                    <a:lumOff val="50000"/>
                  </a:schemeClr>
                </a:solidFill>
              </a:rPr>
              <a:t>Safer Sex &amp; STI Prevention</a:t>
            </a:r>
          </a:p>
          <a:p>
            <a:r>
              <a:rPr lang="en" sz="2100" dirty="0" smtClean="0">
                <a:solidFill>
                  <a:schemeClr val="tx1">
                    <a:lumMod val="50000"/>
                    <a:lumOff val="50000"/>
                  </a:schemeClr>
                </a:solidFill>
              </a:rPr>
              <a:t>Method of delivery –</a:t>
            </a:r>
          </a:p>
          <a:p>
            <a:pPr lvl="1"/>
            <a:r>
              <a:rPr lang="en" sz="1900" dirty="0" smtClean="0">
                <a:solidFill>
                  <a:schemeClr val="tx1">
                    <a:lumMod val="50000"/>
                    <a:lumOff val="50000"/>
                  </a:schemeClr>
                </a:solidFill>
              </a:rPr>
              <a:t>Smoking VS Injection, etc</a:t>
            </a:r>
          </a:p>
          <a:p>
            <a:r>
              <a:rPr lang="en" sz="2100" dirty="0" smtClean="0">
                <a:solidFill>
                  <a:schemeClr val="tx1">
                    <a:lumMod val="50000"/>
                    <a:lumOff val="50000"/>
                  </a:schemeClr>
                </a:solidFill>
              </a:rPr>
              <a:t>Syringe Exchange</a:t>
            </a:r>
          </a:p>
          <a:p>
            <a:r>
              <a:rPr lang="en" sz="2100" dirty="0" smtClean="0">
                <a:solidFill>
                  <a:schemeClr val="tx1">
                    <a:lumMod val="50000"/>
                    <a:lumOff val="50000"/>
                  </a:schemeClr>
                </a:solidFill>
              </a:rPr>
              <a:t>Repeated </a:t>
            </a:r>
            <a:r>
              <a:rPr lang="en" sz="2100" dirty="0">
                <a:solidFill>
                  <a:schemeClr val="tx1">
                    <a:lumMod val="50000"/>
                    <a:lumOff val="50000"/>
                  </a:schemeClr>
                </a:solidFill>
              </a:rPr>
              <a:t>overdose education and safety planning </a:t>
            </a:r>
          </a:p>
          <a:p>
            <a:r>
              <a:rPr lang="en" sz="2100" dirty="0">
                <a:solidFill>
                  <a:schemeClr val="tx1">
                    <a:lumMod val="50000"/>
                    <a:lumOff val="50000"/>
                  </a:schemeClr>
                </a:solidFill>
              </a:rPr>
              <a:t>“Don’t Use Alone”</a:t>
            </a:r>
          </a:p>
          <a:p>
            <a:r>
              <a:rPr lang="en" sz="2100" dirty="0">
                <a:solidFill>
                  <a:schemeClr val="tx1">
                    <a:lumMod val="50000"/>
                    <a:lumOff val="50000"/>
                  </a:schemeClr>
                </a:solidFill>
              </a:rPr>
              <a:t>Money management for substance use budgeting</a:t>
            </a:r>
          </a:p>
          <a:p>
            <a:pPr>
              <a:spcAft>
                <a:spcPts val="1200"/>
              </a:spcAft>
              <a:buNone/>
            </a:pPr>
            <a:endParaRPr sz="1800" dirty="0"/>
          </a:p>
        </p:txBody>
      </p:sp>
    </p:spTree>
    <p:extLst>
      <p:ext uri="{BB962C8B-B14F-4D97-AF65-F5344CB8AC3E}">
        <p14:creationId xmlns:p14="http://schemas.microsoft.com/office/powerpoint/2010/main" val="141236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6">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6">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bldP spid="1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Harm Reduction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6498995"/>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198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5574"/>
            <a:ext cx="8042276" cy="1336956"/>
          </a:xfrm>
        </p:spPr>
        <p:txBody>
          <a:bodyPr/>
          <a:lstStyle/>
          <a:p>
            <a:r>
              <a:rPr lang="en-US" sz="4000" dirty="0" smtClean="0"/>
              <a:t>Accountability without Termination</a:t>
            </a:r>
            <a:endParaRPr lang="en-US" sz="4000" dirty="0"/>
          </a:p>
        </p:txBody>
      </p:sp>
      <p:sp>
        <p:nvSpPr>
          <p:cNvPr id="3" name="Content Placeholder 2"/>
          <p:cNvSpPr>
            <a:spLocks noGrp="1"/>
          </p:cNvSpPr>
          <p:nvPr>
            <p:ph idx="1"/>
          </p:nvPr>
        </p:nvSpPr>
        <p:spPr>
          <a:xfrm>
            <a:off x="449067" y="1600201"/>
            <a:ext cx="5976785" cy="4343400"/>
          </a:xfrm>
        </p:spPr>
        <p:txBody>
          <a:bodyPr>
            <a:normAutofit/>
          </a:bodyPr>
          <a:lstStyle/>
          <a:p>
            <a:r>
              <a:rPr lang="en-US" dirty="0" smtClean="0"/>
              <a:t>Participants are still responsible for the natural consequences of their actions </a:t>
            </a:r>
          </a:p>
          <a:p>
            <a:pPr lvl="1"/>
            <a:r>
              <a:rPr lang="en-US" sz="2400" dirty="0" smtClean="0"/>
              <a:t>Did they show up to work high? </a:t>
            </a:r>
          </a:p>
          <a:p>
            <a:pPr lvl="1"/>
            <a:r>
              <a:rPr lang="en-US" sz="2400" dirty="0" smtClean="0"/>
              <a:t>Are they posing a threat or continual disturbance their neighbors? </a:t>
            </a:r>
          </a:p>
          <a:p>
            <a:pPr lvl="1"/>
            <a:r>
              <a:rPr lang="en-US" sz="2400" dirty="0" smtClean="0"/>
              <a:t>Have they violated their probation?</a:t>
            </a:r>
          </a:p>
          <a:p>
            <a:pPr lvl="1"/>
            <a:r>
              <a:rPr lang="en-US" sz="2400" dirty="0" smtClean="0"/>
              <a:t> Are they neglecting bills or rent?</a:t>
            </a:r>
          </a:p>
          <a:p>
            <a:r>
              <a:rPr lang="en-US" dirty="0" smtClean="0"/>
              <a:t>Response to Enabling Question</a:t>
            </a:r>
            <a:endParaRPr lang="en-US" dirty="0"/>
          </a:p>
        </p:txBody>
      </p:sp>
      <p:pic>
        <p:nvPicPr>
          <p:cNvPr id="5122" name="Picture 2" descr="http://cdn.mysitemyway.com/etc-mysitemyway/icons/legacy-previews/icons/3d-transparent-glass-icons-symbols-shapes/016934-3d-transparent-glass-icon-symbols-shapes-puzzle-vertic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324" y="1600201"/>
            <a:ext cx="3460316" cy="346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62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The mission of Pathways to Housing PA is to transform individual lives by ending homelessness and supporting recovery for people </a:t>
            </a:r>
            <a:r>
              <a:rPr lang="en-US" sz="3600" dirty="0" smtClean="0"/>
              <a:t>with severe </a:t>
            </a:r>
            <a:r>
              <a:rPr lang="en-US" sz="3600" dirty="0"/>
              <a:t>disabilities. </a:t>
            </a:r>
          </a:p>
        </p:txBody>
      </p:sp>
    </p:spTree>
    <p:extLst>
      <p:ext uri="{BB962C8B-B14F-4D97-AF65-F5344CB8AC3E}">
        <p14:creationId xmlns:p14="http://schemas.microsoft.com/office/powerpoint/2010/main" val="4039380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28017"/>
            <a:ext cx="8520600" cy="1251358"/>
          </a:xfrm>
          <a:prstGeom prst="rect">
            <a:avLst/>
          </a:prstGeom>
        </p:spPr>
        <p:txBody>
          <a:bodyPr vert="horz" lIns="91425" tIns="91425" rIns="91425" bIns="91425" rtlCol="0" anchor="t" anchorCtr="0">
            <a:noAutofit/>
          </a:bodyPr>
          <a:lstStyle/>
          <a:p>
            <a:r>
              <a:rPr lang="en" sz="3200" b="1" dirty="0"/>
              <a:t>Safety Planning with a Person </a:t>
            </a:r>
            <a:r>
              <a:rPr lang="en" sz="3200" b="1" dirty="0" smtClean="0"/>
              <a:t/>
            </a:r>
            <a:br>
              <a:rPr lang="en" sz="3200" b="1" dirty="0" smtClean="0"/>
            </a:br>
            <a:r>
              <a:rPr lang="en" sz="3200" b="1" dirty="0" smtClean="0"/>
              <a:t>Expressing Risk Factors</a:t>
            </a:r>
            <a:endParaRPr lang="en" sz="3200" b="1" dirty="0"/>
          </a:p>
        </p:txBody>
      </p:sp>
      <p:sp>
        <p:nvSpPr>
          <p:cNvPr id="2" name="Text Placeholder 1"/>
          <p:cNvSpPr>
            <a:spLocks noGrp="1"/>
          </p:cNvSpPr>
          <p:nvPr>
            <p:ph type="body" idx="1"/>
          </p:nvPr>
        </p:nvSpPr>
        <p:spPr/>
        <p:txBody>
          <a:bodyPr>
            <a:normAutofit fontScale="85000" lnSpcReduction="10000"/>
          </a:bodyPr>
          <a:lstStyle/>
          <a:p>
            <a:pPr>
              <a:spcAft>
                <a:spcPts val="600"/>
              </a:spcAft>
              <a:buNone/>
            </a:pPr>
            <a:r>
              <a:rPr lang="en-US" dirty="0"/>
              <a:t>The Safety Plan is for the participant. Having their own original is 1st priority:</a:t>
            </a:r>
          </a:p>
          <a:p>
            <a:pPr>
              <a:spcAft>
                <a:spcPts val="600"/>
              </a:spcAft>
              <a:buNone/>
            </a:pPr>
            <a:r>
              <a:rPr lang="en-US" dirty="0" smtClean="0"/>
              <a:t>Best </a:t>
            </a:r>
            <a:r>
              <a:rPr lang="en-US" dirty="0"/>
              <a:t>if done prior to </a:t>
            </a:r>
            <a:r>
              <a:rPr lang="en-US" dirty="0" smtClean="0"/>
              <a:t>crisis</a:t>
            </a:r>
          </a:p>
          <a:p>
            <a:pPr>
              <a:spcAft>
                <a:spcPts val="600"/>
              </a:spcAft>
              <a:buNone/>
            </a:pPr>
            <a:r>
              <a:rPr lang="en-US" dirty="0" smtClean="0"/>
              <a:t>Intake </a:t>
            </a:r>
            <a:r>
              <a:rPr lang="en-US" dirty="0"/>
              <a:t>is a great time and can be reviewed at crisis or change points</a:t>
            </a:r>
          </a:p>
          <a:p>
            <a:pPr>
              <a:spcAft>
                <a:spcPts val="600"/>
              </a:spcAft>
              <a:buNone/>
            </a:pPr>
            <a:r>
              <a:rPr lang="en-US" dirty="0"/>
              <a:t>S</a:t>
            </a:r>
            <a:r>
              <a:rPr lang="en-US" dirty="0" smtClean="0"/>
              <a:t>hould </a:t>
            </a:r>
            <a:r>
              <a:rPr lang="en-US" dirty="0"/>
              <a:t>be completed for all participants</a:t>
            </a:r>
          </a:p>
          <a:p>
            <a:pPr>
              <a:buNone/>
            </a:pPr>
            <a:endParaRPr lang="en-US" dirty="0"/>
          </a:p>
          <a:p>
            <a:pPr>
              <a:buNone/>
            </a:pPr>
            <a:r>
              <a:rPr lang="en-US" dirty="0"/>
              <a:t>Components</a:t>
            </a:r>
          </a:p>
          <a:p>
            <a:pPr marL="457200" indent="-228600"/>
            <a:r>
              <a:rPr lang="en-US" dirty="0"/>
              <a:t>Warning signs</a:t>
            </a:r>
          </a:p>
          <a:p>
            <a:pPr marL="457200" indent="-228600"/>
            <a:r>
              <a:rPr lang="en-US" dirty="0"/>
              <a:t>Internal resources</a:t>
            </a:r>
          </a:p>
          <a:p>
            <a:pPr marL="457200" indent="-228600"/>
            <a:r>
              <a:rPr lang="en-US" dirty="0"/>
              <a:t>Natural social supports/distraction</a:t>
            </a:r>
          </a:p>
          <a:p>
            <a:pPr marL="457200" indent="-228600"/>
            <a:r>
              <a:rPr lang="en-US" dirty="0"/>
              <a:t>How to make the environment safe</a:t>
            </a:r>
          </a:p>
          <a:p>
            <a:pPr marL="457200" indent="-228600"/>
            <a:r>
              <a:rPr lang="en-US" dirty="0"/>
              <a:t>Professional </a:t>
            </a:r>
            <a:r>
              <a:rPr lang="en-US" dirty="0" smtClean="0"/>
              <a:t>supports</a:t>
            </a:r>
          </a:p>
          <a:p>
            <a:pPr marL="457200" indent="-228600"/>
            <a:r>
              <a:rPr lang="en-US" dirty="0" smtClean="0"/>
              <a:t>Overdose Risk Assessment</a:t>
            </a:r>
          </a:p>
          <a:p>
            <a:pPr marL="457200" indent="-228600"/>
            <a:r>
              <a:rPr lang="en-US" dirty="0" smtClean="0"/>
              <a:t>Sequential steps in event of escalation</a:t>
            </a:r>
            <a:endParaRPr lang="en-US" dirty="0"/>
          </a:p>
          <a:p>
            <a:pPr marL="228600" indent="0">
              <a:buNone/>
            </a:pPr>
            <a:endParaRPr lang="en-US" dirty="0"/>
          </a:p>
          <a:p>
            <a:endParaRPr lang="en-US" dirty="0"/>
          </a:p>
        </p:txBody>
      </p:sp>
    </p:spTree>
    <p:extLst>
      <p:ext uri="{BB962C8B-B14F-4D97-AF65-F5344CB8AC3E}">
        <p14:creationId xmlns:p14="http://schemas.microsoft.com/office/powerpoint/2010/main" val="181166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vert="horz" lIns="91425" tIns="91425" rIns="91425" bIns="91425" rtlCol="0" anchor="t" anchorCtr="0">
            <a:noAutofit/>
          </a:bodyPr>
          <a:lstStyle/>
          <a:p>
            <a:r>
              <a:rPr lang="en" sz="3200" dirty="0"/>
              <a:t>PTHPA Safety Plan</a:t>
            </a:r>
          </a:p>
        </p:txBody>
      </p:sp>
      <p:sp>
        <p:nvSpPr>
          <p:cNvPr id="132" name="Shape 132"/>
          <p:cNvSpPr txBox="1">
            <a:spLocks noGrp="1"/>
          </p:cNvSpPr>
          <p:nvPr>
            <p:ph type="body" idx="1"/>
          </p:nvPr>
        </p:nvSpPr>
        <p:spPr>
          <a:xfrm>
            <a:off x="228600" y="1828800"/>
            <a:ext cx="8520600" cy="3339000"/>
          </a:xfrm>
          <a:prstGeom prst="rect">
            <a:avLst/>
          </a:prstGeom>
        </p:spPr>
        <p:txBody>
          <a:bodyPr vert="horz" lIns="91425" tIns="91425" rIns="91425" bIns="91425" rtlCol="0" anchor="t" anchorCtr="0">
            <a:noAutofit/>
          </a:bodyPr>
          <a:lstStyle/>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What are the signs that I might be in a “bad” or dangerous place for myself or others?</a:t>
            </a: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Things I can do myself to take my mind off my problems </a:t>
            </a: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People who can help distract me if I’m feeling unsafe</a:t>
            </a: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Places I can go to take my mind off things</a:t>
            </a: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Things I can do to make the area around me safe</a:t>
            </a: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Professionals or agencies I can contact during a </a:t>
            </a:r>
            <a:r>
              <a:rPr lang="en" b="1" dirty="0" smtClean="0">
                <a:solidFill>
                  <a:srgbClr val="000000"/>
                </a:solidFill>
                <a:latin typeface="Calibri"/>
                <a:ea typeface="Calibri"/>
                <a:cs typeface="Calibri"/>
                <a:sym typeface="Calibri"/>
              </a:rPr>
              <a:t>crisis </a:t>
            </a:r>
            <a:r>
              <a:rPr lang="en" dirty="0" smtClean="0">
                <a:solidFill>
                  <a:srgbClr val="000000"/>
                </a:solidFill>
                <a:latin typeface="Calibri"/>
                <a:ea typeface="Calibri"/>
                <a:cs typeface="Calibri"/>
                <a:sym typeface="Calibri"/>
              </a:rPr>
              <a:t>(list local resources, hotlines, etc.)</a:t>
            </a:r>
            <a:endParaRPr lang="en" b="1" dirty="0">
              <a:solidFill>
                <a:srgbClr val="000000"/>
              </a:solidFill>
              <a:latin typeface="Calibri"/>
              <a:ea typeface="Calibri"/>
              <a:cs typeface="Calibri"/>
              <a:sym typeface="Calibri"/>
            </a:endParaRP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Substance Use (if applicable)</a:t>
            </a:r>
          </a:p>
          <a:p>
            <a:pPr marL="457200" indent="-228600">
              <a:buClr>
                <a:srgbClr val="000000"/>
              </a:buClr>
              <a:buFont typeface="Calibri"/>
              <a:buAutoNum type="arabicPeriod"/>
            </a:pPr>
            <a:r>
              <a:rPr lang="en" b="1" dirty="0">
                <a:solidFill>
                  <a:srgbClr val="000000"/>
                </a:solidFill>
                <a:latin typeface="Calibri"/>
                <a:ea typeface="Calibri"/>
                <a:cs typeface="Calibri"/>
                <a:sym typeface="Calibri"/>
              </a:rPr>
              <a:t>Other </a:t>
            </a:r>
            <a:r>
              <a:rPr lang="en" dirty="0">
                <a:solidFill>
                  <a:srgbClr val="000000"/>
                </a:solidFill>
                <a:latin typeface="Calibri"/>
                <a:ea typeface="Calibri"/>
                <a:cs typeface="Calibri"/>
                <a:sym typeface="Calibri"/>
              </a:rPr>
              <a:t>(Could be a place for sequencing what to do with this info)</a:t>
            </a:r>
          </a:p>
        </p:txBody>
      </p:sp>
    </p:spTree>
    <p:extLst>
      <p:ext uri="{BB962C8B-B14F-4D97-AF65-F5344CB8AC3E}">
        <p14:creationId xmlns:p14="http://schemas.microsoft.com/office/powerpoint/2010/main" val="219391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vert="horz" lIns="91425" tIns="91425" rIns="91425" bIns="91425" rtlCol="0" anchor="t" anchorCtr="0">
            <a:noAutofit/>
          </a:bodyPr>
          <a:lstStyle/>
          <a:p>
            <a:r>
              <a:rPr lang="en" sz="3200" dirty="0"/>
              <a:t>Safety Planning</a:t>
            </a:r>
          </a:p>
        </p:txBody>
      </p:sp>
      <p:sp>
        <p:nvSpPr>
          <p:cNvPr id="138" name="Shape 138"/>
          <p:cNvSpPr txBox="1">
            <a:spLocks noGrp="1"/>
          </p:cNvSpPr>
          <p:nvPr>
            <p:ph type="body" idx="1"/>
          </p:nvPr>
        </p:nvSpPr>
        <p:spPr>
          <a:xfrm>
            <a:off x="304800" y="1859805"/>
            <a:ext cx="8520600" cy="3339000"/>
          </a:xfrm>
          <a:prstGeom prst="rect">
            <a:avLst/>
          </a:prstGeom>
        </p:spPr>
        <p:txBody>
          <a:bodyPr vert="horz" lIns="91425" tIns="91425" rIns="91425" bIns="91425" rtlCol="0" anchor="t" anchorCtr="0">
            <a:noAutofit/>
          </a:bodyPr>
          <a:lstStyle/>
          <a:p>
            <a:pPr>
              <a:buNone/>
            </a:pPr>
            <a:r>
              <a:rPr lang="en" dirty="0"/>
              <a:t>The “Other” section </a:t>
            </a:r>
            <a:r>
              <a:rPr lang="en" dirty="0" smtClean="0"/>
              <a:t>could be used for sequencing escalation:</a:t>
            </a:r>
            <a:endParaRPr lang="en" dirty="0"/>
          </a:p>
          <a:p>
            <a:pPr>
              <a:buNone/>
            </a:pPr>
            <a:endParaRPr dirty="0"/>
          </a:p>
        </p:txBody>
      </p:sp>
      <p:pic>
        <p:nvPicPr>
          <p:cNvPr id="139" name="Shape 139"/>
          <p:cNvPicPr preferRelativeResize="0"/>
          <p:nvPr/>
        </p:nvPicPr>
        <p:blipFill>
          <a:blip r:embed="rId3">
            <a:alphaModFix/>
          </a:blip>
          <a:stretch>
            <a:fillRect/>
          </a:stretch>
        </p:blipFill>
        <p:spPr>
          <a:xfrm>
            <a:off x="451746" y="2369550"/>
            <a:ext cx="5831849" cy="3074249"/>
          </a:xfrm>
          <a:prstGeom prst="rect">
            <a:avLst/>
          </a:prstGeom>
          <a:noFill/>
          <a:ln>
            <a:noFill/>
          </a:ln>
        </p:spPr>
      </p:pic>
      <p:sp>
        <p:nvSpPr>
          <p:cNvPr id="140" name="Shape 140"/>
          <p:cNvSpPr/>
          <p:nvPr/>
        </p:nvSpPr>
        <p:spPr>
          <a:xfrm>
            <a:off x="1928825" y="4938500"/>
            <a:ext cx="4235100" cy="265500"/>
          </a:xfrm>
          <a:prstGeom prst="rect">
            <a:avLst/>
          </a:prstGeom>
          <a:solidFill>
            <a:srgbClr val="76A5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41" name="Shape 141"/>
          <p:cNvSpPr txBox="1"/>
          <p:nvPr/>
        </p:nvSpPr>
        <p:spPr>
          <a:xfrm>
            <a:off x="1928725" y="4629677"/>
            <a:ext cx="4235100" cy="265500"/>
          </a:xfrm>
          <a:prstGeom prst="rect">
            <a:avLst/>
          </a:prstGeom>
          <a:solidFill>
            <a:srgbClr val="D8E2E8"/>
          </a:solidFill>
          <a:ln>
            <a:noFill/>
          </a:ln>
        </p:spPr>
        <p:txBody>
          <a:bodyPr lIns="91425" tIns="91425" rIns="91425" bIns="91425" anchor="t" anchorCtr="0">
            <a:noAutofit/>
          </a:bodyPr>
          <a:lstStyle/>
          <a:p>
            <a:r>
              <a:rPr lang="en" b="1"/>
              <a:t>Call On-Call</a:t>
            </a:r>
          </a:p>
        </p:txBody>
      </p:sp>
      <p:sp>
        <p:nvSpPr>
          <p:cNvPr id="142" name="Shape 142"/>
          <p:cNvSpPr txBox="1"/>
          <p:nvPr/>
        </p:nvSpPr>
        <p:spPr>
          <a:xfrm>
            <a:off x="1928725" y="3652700"/>
            <a:ext cx="4235100" cy="265500"/>
          </a:xfrm>
          <a:prstGeom prst="rect">
            <a:avLst/>
          </a:prstGeom>
          <a:noFill/>
          <a:ln>
            <a:noFill/>
          </a:ln>
        </p:spPr>
        <p:txBody>
          <a:bodyPr lIns="91425" tIns="91425" rIns="91425" bIns="91425" anchor="t" anchorCtr="0">
            <a:noAutofit/>
          </a:bodyPr>
          <a:lstStyle/>
          <a:p>
            <a:endParaRPr/>
          </a:p>
        </p:txBody>
      </p:sp>
      <p:sp>
        <p:nvSpPr>
          <p:cNvPr id="143" name="Shape 143"/>
          <p:cNvSpPr/>
          <p:nvPr/>
        </p:nvSpPr>
        <p:spPr>
          <a:xfrm>
            <a:off x="1942680" y="3387200"/>
            <a:ext cx="4235100" cy="265500"/>
          </a:xfrm>
          <a:prstGeom prst="rect">
            <a:avLst/>
          </a:prstGeom>
          <a:solidFill>
            <a:srgbClr val="D8E2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b="1"/>
              <a:t>Take a walk</a:t>
            </a:r>
          </a:p>
        </p:txBody>
      </p:sp>
      <p:sp>
        <p:nvSpPr>
          <p:cNvPr id="144" name="Shape 144"/>
          <p:cNvSpPr/>
          <p:nvPr/>
        </p:nvSpPr>
        <p:spPr>
          <a:xfrm>
            <a:off x="1956775" y="4364177"/>
            <a:ext cx="4235100" cy="265500"/>
          </a:xfrm>
          <a:prstGeom prst="rect">
            <a:avLst/>
          </a:prstGeom>
          <a:solidFill>
            <a:srgbClr val="D8E2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r>
              <a:rPr lang="en" b="1" dirty="0"/>
              <a:t>Listen to Dr. Dichter’s Recording</a:t>
            </a:r>
          </a:p>
        </p:txBody>
      </p:sp>
      <p:sp>
        <p:nvSpPr>
          <p:cNvPr id="146" name="Shape 146"/>
          <p:cNvSpPr txBox="1"/>
          <p:nvPr/>
        </p:nvSpPr>
        <p:spPr>
          <a:xfrm>
            <a:off x="1911407" y="4975355"/>
            <a:ext cx="4266373" cy="265500"/>
          </a:xfrm>
          <a:prstGeom prst="rect">
            <a:avLst/>
          </a:prstGeom>
          <a:solidFill>
            <a:srgbClr val="D8E2E8"/>
          </a:solidFill>
          <a:ln>
            <a:noFill/>
          </a:ln>
        </p:spPr>
        <p:txBody>
          <a:bodyPr lIns="91425" tIns="91425" rIns="91425" bIns="91425" anchor="t" anchorCtr="0">
            <a:noAutofit/>
          </a:bodyPr>
          <a:lstStyle/>
          <a:p>
            <a:r>
              <a:rPr lang="en" sz="1700" b="1" dirty="0"/>
              <a:t>Go to the </a:t>
            </a:r>
            <a:r>
              <a:rPr lang="en" sz="1700" b="1" dirty="0" smtClean="0"/>
              <a:t>Crisis Center, </a:t>
            </a:r>
            <a:r>
              <a:rPr lang="en" sz="1700" b="1" dirty="0"/>
              <a:t>ER or call 911</a:t>
            </a:r>
          </a:p>
        </p:txBody>
      </p:sp>
    </p:spTree>
    <p:extLst>
      <p:ext uri="{BB962C8B-B14F-4D97-AF65-F5344CB8AC3E}">
        <p14:creationId xmlns:p14="http://schemas.microsoft.com/office/powerpoint/2010/main" val="4014581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90037" y="398832"/>
            <a:ext cx="8788587" cy="5403354"/>
          </a:xfrm>
          <a:prstGeom prst="rect">
            <a:avLst/>
          </a:prstGeom>
        </p:spPr>
      </p:pic>
    </p:spTree>
    <p:extLst>
      <p:ext uri="{BB962C8B-B14F-4D97-AF65-F5344CB8AC3E}">
        <p14:creationId xmlns:p14="http://schemas.microsoft.com/office/powerpoint/2010/main" val="2108626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Stigmatization</a:t>
            </a:r>
            <a:endParaRPr lang="en-US" dirty="0"/>
          </a:p>
        </p:txBody>
      </p:sp>
      <p:graphicFrame>
        <p:nvGraphicFramePr>
          <p:cNvPr id="5" name="Diagram 4"/>
          <p:cNvGraphicFramePr/>
          <p:nvPr>
            <p:extLst>
              <p:ext uri="{D42A27DB-BD31-4B8C-83A1-F6EECF244321}">
                <p14:modId xmlns:p14="http://schemas.microsoft.com/office/powerpoint/2010/main" val="1405972198"/>
              </p:ext>
            </p:extLst>
          </p:nvPr>
        </p:nvGraphicFramePr>
        <p:xfrm>
          <a:off x="1524000" y="16985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552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Level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6685044"/>
              </p:ext>
            </p:extLst>
          </p:nvPr>
        </p:nvGraphicFramePr>
        <p:xfrm>
          <a:off x="549275" y="1600200"/>
          <a:ext cx="8042275" cy="414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159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&amp; Community Level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8773652"/>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0942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2348"/>
            <a:ext cx="8042276" cy="1336956"/>
          </a:xfrm>
        </p:spPr>
        <p:txBody>
          <a:bodyPr/>
          <a:lstStyle/>
          <a:p>
            <a:r>
              <a:rPr lang="en-US" dirty="0" smtClean="0"/>
              <a:t>Case Study</a:t>
            </a:r>
            <a:endParaRPr lang="en-US" dirty="0"/>
          </a:p>
        </p:txBody>
      </p:sp>
      <p:sp>
        <p:nvSpPr>
          <p:cNvPr id="3" name="Content Placeholder 2"/>
          <p:cNvSpPr>
            <a:spLocks noGrp="1"/>
          </p:cNvSpPr>
          <p:nvPr>
            <p:ph sz="half" idx="1"/>
          </p:nvPr>
        </p:nvSpPr>
        <p:spPr>
          <a:xfrm>
            <a:off x="549275" y="1357008"/>
            <a:ext cx="4450742" cy="4820056"/>
          </a:xfrm>
        </p:spPr>
        <p:txBody>
          <a:bodyPr>
            <a:normAutofit fontScale="77500" lnSpcReduction="20000"/>
          </a:bodyPr>
          <a:lstStyle/>
          <a:p>
            <a:pPr marL="0" indent="0">
              <a:buNone/>
            </a:pPr>
            <a:r>
              <a:rPr lang="en-US" dirty="0"/>
              <a:t>Reggie is a formerly homeless individual working with your agency around housing and behavioral health support. He has a long history of alcohol use and is </a:t>
            </a:r>
            <a:r>
              <a:rPr lang="en-US" dirty="0" smtClean="0"/>
              <a:t>diagnosed </a:t>
            </a:r>
            <a:r>
              <a:rPr lang="en-US" dirty="0"/>
              <a:t>with hepatitis C and cirrhosis. He </a:t>
            </a:r>
            <a:r>
              <a:rPr lang="en-US" dirty="0" smtClean="0"/>
              <a:t>drinks </a:t>
            </a:r>
            <a:r>
              <a:rPr lang="en-US" dirty="0"/>
              <a:t>vodka at the beginning of the month and switches to mouthwash he shoplifts at the end of the month when he runs out of money. </a:t>
            </a:r>
            <a:r>
              <a:rPr lang="en-US" dirty="0" smtClean="0"/>
              <a:t>He </a:t>
            </a:r>
            <a:r>
              <a:rPr lang="en-US" dirty="0" smtClean="0"/>
              <a:t>worked with you to get</a:t>
            </a:r>
            <a:r>
              <a:rPr lang="en-US" dirty="0" smtClean="0"/>
              <a:t> into </a:t>
            </a:r>
            <a:r>
              <a:rPr lang="en-US" dirty="0"/>
              <a:t>detox and treatment twice in the last year but is currently drinking again.</a:t>
            </a:r>
          </a:p>
          <a:p>
            <a:pPr marL="0" indent="0">
              <a:buNone/>
            </a:pPr>
            <a:r>
              <a:rPr lang="en-US" dirty="0" smtClean="0"/>
              <a:t>He </a:t>
            </a:r>
            <a:r>
              <a:rPr lang="en-US" dirty="0"/>
              <a:t>notes a slight interest in moving out of the area where there is a lot triggers though he has grown up in the neighborhood and does not have supports anywhere but here. Neighbors report to the property manager Reggie is friendly when sober but they are about done with his “crazy” when he is not</a:t>
            </a:r>
            <a:r>
              <a:rPr lang="en-US" dirty="0" smtClean="0"/>
              <a:t>. </a:t>
            </a:r>
            <a:r>
              <a:rPr lang="en-US" dirty="0"/>
              <a:t>They know he has someone working with him (you) and try to engage during visits.</a:t>
            </a:r>
            <a:r>
              <a:rPr lang="en-US" dirty="0" smtClean="0"/>
              <a:t> </a:t>
            </a:r>
            <a:r>
              <a:rPr lang="en-US" dirty="0"/>
              <a:t>His landlord regularly complains about his behaviors in his apartment building related to his intoxication. </a:t>
            </a:r>
            <a:endParaRPr lang="en-US" sz="1600" dirty="0"/>
          </a:p>
        </p:txBody>
      </p:sp>
      <p:sp>
        <p:nvSpPr>
          <p:cNvPr id="4" name="Content Placeholder 3"/>
          <p:cNvSpPr>
            <a:spLocks noGrp="1"/>
          </p:cNvSpPr>
          <p:nvPr>
            <p:ph sz="half" idx="2"/>
          </p:nvPr>
        </p:nvSpPr>
        <p:spPr>
          <a:xfrm>
            <a:off x="5252935" y="1361873"/>
            <a:ext cx="3338615" cy="4343400"/>
          </a:xfrm>
        </p:spPr>
        <p:txBody>
          <a:bodyPr>
            <a:noAutofit/>
          </a:bodyPr>
          <a:lstStyle/>
          <a:p>
            <a:pPr lvl="0"/>
            <a:r>
              <a:rPr lang="en-US" sz="2200" dirty="0"/>
              <a:t>Health and Dignity  </a:t>
            </a:r>
          </a:p>
          <a:p>
            <a:pPr lvl="0"/>
            <a:r>
              <a:rPr lang="en-US" sz="2200" dirty="0"/>
              <a:t>Participant-Centered </a:t>
            </a:r>
          </a:p>
          <a:p>
            <a:pPr lvl="0"/>
            <a:r>
              <a:rPr lang="en-US" sz="2200" dirty="0"/>
              <a:t>Participant Involvement  </a:t>
            </a:r>
          </a:p>
          <a:p>
            <a:pPr lvl="0"/>
            <a:r>
              <a:rPr lang="en-US" sz="2200" dirty="0"/>
              <a:t>Participant Self-Rule </a:t>
            </a:r>
          </a:p>
          <a:p>
            <a:pPr lvl="0"/>
            <a:r>
              <a:rPr lang="en-US" sz="2200" dirty="0"/>
              <a:t>Recognize Inequalities and Injustices </a:t>
            </a:r>
          </a:p>
          <a:p>
            <a:pPr lvl="0"/>
            <a:r>
              <a:rPr lang="en-US" sz="2200" dirty="0"/>
              <a:t>Practical and Realistic</a:t>
            </a:r>
          </a:p>
          <a:p>
            <a:pPr marL="0" indent="0">
              <a:buNone/>
            </a:pPr>
            <a:endParaRPr lang="en-US" sz="2200" dirty="0"/>
          </a:p>
        </p:txBody>
      </p:sp>
    </p:spTree>
    <p:extLst>
      <p:ext uri="{BB962C8B-B14F-4D97-AF65-F5344CB8AC3E}">
        <p14:creationId xmlns:p14="http://schemas.microsoft.com/office/powerpoint/2010/main" val="1033448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2348"/>
            <a:ext cx="8042276" cy="1336956"/>
          </a:xfrm>
        </p:spPr>
        <p:txBody>
          <a:bodyPr/>
          <a:lstStyle/>
          <a:p>
            <a:r>
              <a:rPr lang="en-US" dirty="0" smtClean="0"/>
              <a:t>Case Study</a:t>
            </a:r>
            <a:endParaRPr lang="en-US" dirty="0"/>
          </a:p>
        </p:txBody>
      </p:sp>
      <p:sp>
        <p:nvSpPr>
          <p:cNvPr id="3" name="Content Placeholder 2"/>
          <p:cNvSpPr>
            <a:spLocks noGrp="1"/>
          </p:cNvSpPr>
          <p:nvPr>
            <p:ph sz="half" idx="1"/>
          </p:nvPr>
        </p:nvSpPr>
        <p:spPr>
          <a:xfrm>
            <a:off x="549275" y="1357008"/>
            <a:ext cx="4450742" cy="4820056"/>
          </a:xfrm>
        </p:spPr>
        <p:txBody>
          <a:bodyPr>
            <a:normAutofit fontScale="77500" lnSpcReduction="20000"/>
          </a:bodyPr>
          <a:lstStyle/>
          <a:p>
            <a:pPr marL="0" indent="0">
              <a:buNone/>
            </a:pPr>
            <a:r>
              <a:rPr lang="en-US" dirty="0"/>
              <a:t>Reggie is a formerly homeless individual working with your agency around housing and behavioral health support. He has a long history of alcohol use and is </a:t>
            </a:r>
            <a:r>
              <a:rPr lang="en-US" dirty="0" smtClean="0"/>
              <a:t>diagnosed </a:t>
            </a:r>
            <a:r>
              <a:rPr lang="en-US" dirty="0"/>
              <a:t>with hepatitis C and cirrhosis. He </a:t>
            </a:r>
            <a:r>
              <a:rPr lang="en-US" dirty="0" smtClean="0"/>
              <a:t>drinks </a:t>
            </a:r>
            <a:r>
              <a:rPr lang="en-US" dirty="0"/>
              <a:t>vodka at the beginning of the month and switches to mouthwash he shoplifts at the end of the month when he runs out of money. </a:t>
            </a:r>
            <a:r>
              <a:rPr lang="en-US" dirty="0"/>
              <a:t>He worked with you to get into detox and treatment twice in the last year but is currently drinking again.</a:t>
            </a:r>
          </a:p>
          <a:p>
            <a:pPr marL="0" indent="0">
              <a:buNone/>
            </a:pPr>
            <a:r>
              <a:rPr lang="en-US" dirty="0" smtClean="0"/>
              <a:t>He </a:t>
            </a:r>
            <a:r>
              <a:rPr lang="en-US" dirty="0"/>
              <a:t>notes a slight interest in moving out of the area where there is a lot triggers though he has grown up in the neighborhood and does not have supports anywhere but here. Neighbors report to the property manager Reggie is friendly when sober but they are about done with his “crazy” when he is not</a:t>
            </a:r>
            <a:r>
              <a:rPr lang="en-US" dirty="0" smtClean="0"/>
              <a:t>. They know he has someone working with him (you) and try to engage during visits. His </a:t>
            </a:r>
            <a:r>
              <a:rPr lang="en-US" dirty="0"/>
              <a:t>landlord regularly complains about his behaviors in his apartment building related to his intoxication. </a:t>
            </a:r>
            <a:endParaRPr lang="en-US" sz="1600" dirty="0"/>
          </a:p>
        </p:txBody>
      </p:sp>
      <p:sp>
        <p:nvSpPr>
          <p:cNvPr id="4" name="Content Placeholder 3"/>
          <p:cNvSpPr>
            <a:spLocks noGrp="1"/>
          </p:cNvSpPr>
          <p:nvPr>
            <p:ph sz="half" idx="2"/>
          </p:nvPr>
        </p:nvSpPr>
        <p:spPr>
          <a:xfrm>
            <a:off x="5252935" y="1361873"/>
            <a:ext cx="3338615" cy="4343400"/>
          </a:xfrm>
        </p:spPr>
        <p:txBody>
          <a:bodyPr>
            <a:noAutofit/>
          </a:bodyPr>
          <a:lstStyle/>
          <a:p>
            <a:pPr marL="0" indent="0">
              <a:buNone/>
            </a:pPr>
            <a:r>
              <a:rPr lang="en-US" sz="1500" u="sng" dirty="0" smtClean="0"/>
              <a:t>Practical Applications</a:t>
            </a:r>
          </a:p>
          <a:p>
            <a:pPr marL="0" indent="0">
              <a:buNone/>
            </a:pPr>
            <a:r>
              <a:rPr lang="en-US" sz="1500" dirty="0" smtClean="0"/>
              <a:t>Health Needs- </a:t>
            </a:r>
            <a:r>
              <a:rPr lang="en-US" sz="1500" dirty="0" err="1" smtClean="0"/>
              <a:t>Hep</a:t>
            </a:r>
            <a:r>
              <a:rPr lang="en-US" sz="1500" dirty="0" smtClean="0"/>
              <a:t> C &amp; Cirrhosis</a:t>
            </a:r>
          </a:p>
          <a:p>
            <a:pPr marL="0" indent="0">
              <a:buNone/>
            </a:pPr>
            <a:r>
              <a:rPr lang="en-US" sz="1500" dirty="0" smtClean="0"/>
              <a:t>Substance Management – Vodka vs mouthwash</a:t>
            </a:r>
          </a:p>
          <a:p>
            <a:pPr marL="0" indent="0">
              <a:buNone/>
            </a:pPr>
            <a:r>
              <a:rPr lang="en-US" sz="1500" dirty="0" smtClean="0"/>
              <a:t>Money Management – budgeting for alcohol so he doesn’t switch to a higher risk substance - mouthwash</a:t>
            </a:r>
          </a:p>
          <a:p>
            <a:pPr marL="0" indent="0">
              <a:buNone/>
            </a:pPr>
            <a:r>
              <a:rPr lang="en-US" sz="1500" dirty="0" smtClean="0"/>
              <a:t>Client-Direction – Ambivalence in treatment, moving</a:t>
            </a:r>
          </a:p>
          <a:p>
            <a:pPr marL="0" indent="0">
              <a:buNone/>
            </a:pPr>
            <a:r>
              <a:rPr lang="en-US" sz="1500" dirty="0" smtClean="0"/>
              <a:t>On </a:t>
            </a:r>
            <a:r>
              <a:rPr lang="en-US" sz="1500" dirty="0"/>
              <a:t>d</a:t>
            </a:r>
            <a:r>
              <a:rPr lang="en-US" sz="1500" dirty="0" smtClean="0"/>
              <a:t>emand access to treatment and harm reduction support </a:t>
            </a:r>
          </a:p>
          <a:p>
            <a:pPr marL="0" indent="0">
              <a:buNone/>
            </a:pPr>
            <a:r>
              <a:rPr lang="en-US" sz="1500" dirty="0" smtClean="0"/>
              <a:t>Advocacy Needs? Is he being scapegoated because of his enrollment in a “program?”</a:t>
            </a:r>
            <a:endParaRPr lang="en-US" sz="1500" dirty="0"/>
          </a:p>
        </p:txBody>
      </p:sp>
    </p:spTree>
    <p:extLst>
      <p:ext uri="{BB962C8B-B14F-4D97-AF65-F5344CB8AC3E}">
        <p14:creationId xmlns:p14="http://schemas.microsoft.com/office/powerpoint/2010/main" val="1758392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2348"/>
            <a:ext cx="8042276" cy="1336956"/>
          </a:xfrm>
        </p:spPr>
        <p:txBody>
          <a:bodyPr/>
          <a:lstStyle/>
          <a:p>
            <a:r>
              <a:rPr lang="en-US" dirty="0" smtClean="0"/>
              <a:t>Case Study</a:t>
            </a:r>
            <a:endParaRPr lang="en-US" dirty="0"/>
          </a:p>
        </p:txBody>
      </p:sp>
      <p:sp>
        <p:nvSpPr>
          <p:cNvPr id="3" name="Content Placeholder 2"/>
          <p:cNvSpPr>
            <a:spLocks noGrp="1"/>
          </p:cNvSpPr>
          <p:nvPr>
            <p:ph sz="half" idx="1"/>
          </p:nvPr>
        </p:nvSpPr>
        <p:spPr>
          <a:xfrm>
            <a:off x="549275" y="1357008"/>
            <a:ext cx="4450742" cy="4820056"/>
          </a:xfrm>
        </p:spPr>
        <p:txBody>
          <a:bodyPr>
            <a:normAutofit fontScale="77500" lnSpcReduction="20000"/>
          </a:bodyPr>
          <a:lstStyle/>
          <a:p>
            <a:pPr marL="0" indent="0">
              <a:buNone/>
            </a:pPr>
            <a:r>
              <a:rPr lang="en-US" dirty="0"/>
              <a:t>Michaela had been engaged for years before she came in to housing 3 months ago. She more or less sees her apartment as a storage unit to drop off her ever increasing collection of things like books &amp; other items</a:t>
            </a:r>
            <a:r>
              <a:rPr lang="en-US" dirty="0" smtClean="0"/>
              <a:t>, chain smoke </a:t>
            </a:r>
            <a:r>
              <a:rPr lang="en-US" dirty="0"/>
              <a:t>smoke cigarettes, and sleep at night. Her landlord complains to you regularly about the </a:t>
            </a:r>
            <a:r>
              <a:rPr lang="en-US" dirty="0" smtClean="0"/>
              <a:t>accumulation of items he believes is there </a:t>
            </a:r>
            <a:r>
              <a:rPr lang="en-US" dirty="0"/>
              <a:t>and smells coming from her apartment. </a:t>
            </a:r>
            <a:endParaRPr lang="en-US" dirty="0" smtClean="0"/>
          </a:p>
          <a:p>
            <a:pPr marL="0" indent="0">
              <a:buNone/>
            </a:pPr>
            <a:r>
              <a:rPr lang="en-US" dirty="0" smtClean="0"/>
              <a:t>Michaela </a:t>
            </a:r>
            <a:r>
              <a:rPr lang="en-US" dirty="0"/>
              <a:t>has said she likes being in away from the cold and doesn’t like the threat of being hassled by cops or having her stuff stolen while on the street</a:t>
            </a:r>
            <a:r>
              <a:rPr lang="en-US" dirty="0" smtClean="0"/>
              <a:t>. She has limited mobility issues due to the need for a hip replacement. She has not wanted to engage in medical care but complains about pain. She has self medicated with illicit substances for the pain in the past which she denies now. The accumulation of items in her apartment has posed a fall and collapse risk to her. </a:t>
            </a:r>
            <a:endParaRPr lang="en-US" dirty="0"/>
          </a:p>
          <a:p>
            <a:endParaRPr lang="en-US" dirty="0"/>
          </a:p>
        </p:txBody>
      </p:sp>
      <p:sp>
        <p:nvSpPr>
          <p:cNvPr id="5" name="Content Placeholder 3"/>
          <p:cNvSpPr txBox="1">
            <a:spLocks/>
          </p:cNvSpPr>
          <p:nvPr/>
        </p:nvSpPr>
        <p:spPr>
          <a:xfrm>
            <a:off x="5405335" y="1514273"/>
            <a:ext cx="3338615" cy="4343400"/>
          </a:xfrm>
          <a:prstGeom prst="rect">
            <a:avLst/>
          </a:prstGeom>
        </p:spPr>
        <p:txBody>
          <a:bodyPr vert="horz" lIns="91440" tIns="45720" rIns="91440" bIns="45720" rtlCol="0">
            <a:normAutofit fontScale="92500" lnSpcReduction="20000"/>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r>
              <a:rPr lang="en-US" sz="2600" smtClean="0"/>
              <a:t>Health and Dignity  </a:t>
            </a:r>
          </a:p>
          <a:p>
            <a:r>
              <a:rPr lang="en-US" sz="2600" smtClean="0"/>
              <a:t>Participant-Centered </a:t>
            </a:r>
          </a:p>
          <a:p>
            <a:r>
              <a:rPr lang="en-US" sz="2600" smtClean="0"/>
              <a:t>Participant Involvement  </a:t>
            </a:r>
          </a:p>
          <a:p>
            <a:r>
              <a:rPr lang="en-US" sz="2600" smtClean="0"/>
              <a:t>Participant Self-Rule </a:t>
            </a:r>
          </a:p>
          <a:p>
            <a:r>
              <a:rPr lang="en-US" sz="2600" smtClean="0"/>
              <a:t>Recognize Inequalities and Injustices </a:t>
            </a:r>
          </a:p>
          <a:p>
            <a:r>
              <a:rPr lang="en-US" sz="2600" smtClean="0"/>
              <a:t>Practical and Realistic</a:t>
            </a:r>
          </a:p>
          <a:p>
            <a:pPr marL="0" indent="0">
              <a:buFont typeface="Wingdings 2" pitchFamily="18" charset="2"/>
              <a:buNone/>
            </a:pPr>
            <a:endParaRPr lang="en-US" sz="1600" dirty="0"/>
          </a:p>
        </p:txBody>
      </p:sp>
      <p:sp>
        <p:nvSpPr>
          <p:cNvPr id="6" name="Content Placeholder 5"/>
          <p:cNvSpPr>
            <a:spLocks noGrp="1"/>
          </p:cNvSpPr>
          <p:nvPr>
            <p:ph sz="half" idx="2"/>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4048564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Centered Language</a:t>
            </a:r>
            <a:endParaRPr lang="en-US" dirty="0"/>
          </a:p>
        </p:txBody>
      </p:sp>
      <p:sp>
        <p:nvSpPr>
          <p:cNvPr id="3" name="Content Placeholder 2"/>
          <p:cNvSpPr>
            <a:spLocks noGrp="1"/>
          </p:cNvSpPr>
          <p:nvPr>
            <p:ph idx="1"/>
          </p:nvPr>
        </p:nvSpPr>
        <p:spPr/>
        <p:txBody>
          <a:bodyPr/>
          <a:lstStyle/>
          <a:p>
            <a:r>
              <a:rPr lang="en-US" dirty="0" smtClean="0"/>
              <a:t>Think of all the labels your participants are given.</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620525988"/>
              </p:ext>
            </p:extLst>
          </p:nvPr>
        </p:nvGraphicFramePr>
        <p:xfrm>
          <a:off x="959796" y="2369766"/>
          <a:ext cx="6598594" cy="3474720"/>
        </p:xfrm>
        <a:graphic>
          <a:graphicData uri="http://schemas.openxmlformats.org/drawingml/2006/table">
            <a:tbl>
              <a:tblPr firstRow="1" bandRow="1">
                <a:tableStyleId>{5C22544A-7EE6-4342-B048-85BDC9FD1C3A}</a:tableStyleId>
              </a:tblPr>
              <a:tblGrid>
                <a:gridCol w="3299297"/>
                <a:gridCol w="3299297"/>
              </a:tblGrid>
              <a:tr h="509621">
                <a:tc>
                  <a:txBody>
                    <a:bodyPr/>
                    <a:lstStyle/>
                    <a:p>
                      <a:pPr algn="ctr"/>
                      <a:r>
                        <a:rPr lang="en-US" dirty="0" smtClean="0"/>
                        <a:t>Service Providers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People</a:t>
                      </a:r>
                      <a:r>
                        <a:rPr lang="en-US" baseline="0" dirty="0" smtClean="0"/>
                        <a:t> living with addiction</a:t>
                      </a:r>
                      <a:endParaRPr lang="en-US" dirty="0" smtClean="0"/>
                    </a:p>
                    <a:p>
                      <a:pPr algn="ctr"/>
                      <a:endParaRPr lang="en-US" dirty="0"/>
                    </a:p>
                  </a:txBody>
                  <a:tcPr/>
                </a:tc>
              </a:tr>
              <a:tr h="1295670">
                <a:tc>
                  <a:txBody>
                    <a:bodyPr/>
                    <a:lstStyle/>
                    <a:p>
                      <a:r>
                        <a:rPr lang="en-US" dirty="0" smtClean="0"/>
                        <a:t>Is there an implicit</a:t>
                      </a:r>
                      <a:r>
                        <a:rPr lang="en-US" baseline="0" dirty="0" smtClean="0"/>
                        <a:t> judgement in how other providers/we label participants?</a:t>
                      </a:r>
                    </a:p>
                    <a:p>
                      <a:endParaRPr lang="en-US" baseline="0" dirty="0" smtClean="0"/>
                    </a:p>
                    <a:p>
                      <a:r>
                        <a:rPr lang="en-US" dirty="0" smtClean="0"/>
                        <a:t>What does the judgement communicate</a:t>
                      </a:r>
                      <a:r>
                        <a:rPr lang="en-US" baseline="0" dirty="0" smtClean="0"/>
                        <a:t> to participants?</a:t>
                      </a:r>
                    </a:p>
                    <a:p>
                      <a:endParaRPr lang="en-US" baseline="0" dirty="0" smtClean="0"/>
                    </a:p>
                    <a:p>
                      <a:r>
                        <a:rPr lang="en-US" baseline="0" dirty="0" smtClean="0"/>
                        <a:t>How does this impact the therapeutic relationship?</a:t>
                      </a:r>
                      <a:endParaRPr lang="en-US" dirty="0" smtClean="0"/>
                    </a:p>
                    <a:p>
                      <a:endParaRPr lang="en-US" dirty="0"/>
                    </a:p>
                  </a:txBody>
                  <a:tcPr/>
                </a:tc>
                <a:tc>
                  <a:txBody>
                    <a:bodyPr/>
                    <a:lstStyle/>
                    <a:p>
                      <a:r>
                        <a:rPr lang="en-US" dirty="0" smtClean="0"/>
                        <a:t>How do participants perceive themselves?</a:t>
                      </a:r>
                    </a:p>
                    <a:p>
                      <a:endParaRPr lang="en-US" dirty="0" smtClean="0"/>
                    </a:p>
                    <a:p>
                      <a:r>
                        <a:rPr lang="en-US" dirty="0" smtClean="0"/>
                        <a:t>Are they given the freedom to label</a:t>
                      </a:r>
                      <a:r>
                        <a:rPr lang="en-US" baseline="0" dirty="0" smtClean="0"/>
                        <a:t> themselves</a:t>
                      </a:r>
                      <a:r>
                        <a:rPr lang="en-US" dirty="0" smtClean="0"/>
                        <a:t>?</a:t>
                      </a:r>
                    </a:p>
                    <a:p>
                      <a:endParaRPr lang="en-US" dirty="0" smtClean="0"/>
                    </a:p>
                    <a:p>
                      <a:r>
                        <a:rPr lang="en-US" dirty="0" smtClean="0"/>
                        <a:t>Are they empowered to challenge the labels placed on them?</a:t>
                      </a:r>
                    </a:p>
                  </a:txBody>
                  <a:tcPr/>
                </a:tc>
              </a:tr>
            </a:tbl>
          </a:graphicData>
        </a:graphic>
      </p:graphicFrame>
    </p:spTree>
    <p:extLst>
      <p:ext uri="{BB962C8B-B14F-4D97-AF65-F5344CB8AC3E}">
        <p14:creationId xmlns:p14="http://schemas.microsoft.com/office/powerpoint/2010/main" val="39224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2348"/>
            <a:ext cx="8042276" cy="1336956"/>
          </a:xfrm>
        </p:spPr>
        <p:txBody>
          <a:bodyPr/>
          <a:lstStyle/>
          <a:p>
            <a:r>
              <a:rPr lang="en-US" dirty="0" smtClean="0"/>
              <a:t>Case Study</a:t>
            </a:r>
            <a:endParaRPr lang="en-US" dirty="0"/>
          </a:p>
        </p:txBody>
      </p:sp>
      <p:sp>
        <p:nvSpPr>
          <p:cNvPr id="3" name="Content Placeholder 2"/>
          <p:cNvSpPr>
            <a:spLocks noGrp="1"/>
          </p:cNvSpPr>
          <p:nvPr>
            <p:ph sz="half" idx="1"/>
          </p:nvPr>
        </p:nvSpPr>
        <p:spPr>
          <a:xfrm>
            <a:off x="549275" y="1357008"/>
            <a:ext cx="4450742" cy="4820056"/>
          </a:xfrm>
        </p:spPr>
        <p:txBody>
          <a:bodyPr>
            <a:normAutofit fontScale="77500" lnSpcReduction="20000"/>
          </a:bodyPr>
          <a:lstStyle/>
          <a:p>
            <a:pPr marL="0" indent="0">
              <a:buNone/>
            </a:pPr>
            <a:r>
              <a:rPr lang="en-US" dirty="0"/>
              <a:t>Michaela had been engaged for years before she came in to housing 3 months ago. She more or less sees her apartment as a storage unit to drop off her ever increasing collection of things like books &amp; other items</a:t>
            </a:r>
            <a:r>
              <a:rPr lang="en-US" dirty="0" smtClean="0"/>
              <a:t>, chain smoke </a:t>
            </a:r>
            <a:r>
              <a:rPr lang="en-US" dirty="0"/>
              <a:t>smoke cigarettes, and sleep at night. Her landlord complains to you regularly about the </a:t>
            </a:r>
            <a:r>
              <a:rPr lang="en-US" dirty="0" smtClean="0"/>
              <a:t>accumulation of items he believes is there </a:t>
            </a:r>
            <a:r>
              <a:rPr lang="en-US" dirty="0"/>
              <a:t>and smells coming from her apartment. </a:t>
            </a:r>
            <a:endParaRPr lang="en-US" dirty="0" smtClean="0"/>
          </a:p>
          <a:p>
            <a:pPr marL="0" indent="0">
              <a:buNone/>
            </a:pPr>
            <a:r>
              <a:rPr lang="en-US" dirty="0" smtClean="0"/>
              <a:t>Michaela </a:t>
            </a:r>
            <a:r>
              <a:rPr lang="en-US" dirty="0"/>
              <a:t>has said she likes being in away from the cold and doesn’t like the threat of being hassled by cops or having her stuff stolen while on the street</a:t>
            </a:r>
            <a:r>
              <a:rPr lang="en-US" dirty="0" smtClean="0"/>
              <a:t>. She has limited mobility issues due to the need for a hip replacement. She has not wanted to engage in medical care but complains about pain. She has self medicated with illicit substances for the pain in the past which she denies now. The accumulation of items in her apartment has posed a fall and collapse risk to her. </a:t>
            </a:r>
            <a:endParaRPr lang="en-US" dirty="0"/>
          </a:p>
          <a:p>
            <a:endParaRPr lang="en-US" dirty="0"/>
          </a:p>
        </p:txBody>
      </p:sp>
      <p:sp>
        <p:nvSpPr>
          <p:cNvPr id="4" name="Content Placeholder 3"/>
          <p:cNvSpPr>
            <a:spLocks noGrp="1"/>
          </p:cNvSpPr>
          <p:nvPr>
            <p:ph sz="half" idx="2"/>
          </p:nvPr>
        </p:nvSpPr>
        <p:spPr>
          <a:xfrm>
            <a:off x="5252935" y="1357008"/>
            <a:ext cx="3338615" cy="4343400"/>
          </a:xfrm>
        </p:spPr>
        <p:txBody>
          <a:bodyPr>
            <a:noAutofit/>
          </a:bodyPr>
          <a:lstStyle/>
          <a:p>
            <a:pPr marL="0" indent="0">
              <a:buNone/>
            </a:pPr>
            <a:r>
              <a:rPr lang="en-US" sz="1500" u="sng" dirty="0" smtClean="0"/>
              <a:t>Practical Applications</a:t>
            </a:r>
          </a:p>
          <a:p>
            <a:pPr marL="0" indent="0">
              <a:buNone/>
            </a:pPr>
            <a:r>
              <a:rPr lang="en-US" sz="1500" dirty="0" smtClean="0"/>
              <a:t>Health Needs- </a:t>
            </a:r>
            <a:r>
              <a:rPr lang="en-US" sz="1500" dirty="0" smtClean="0"/>
              <a:t>Chronic Pain, Need for Hip Replacement, Fire risk with smoking in apartment and accumulation of items</a:t>
            </a:r>
            <a:endParaRPr lang="en-US" sz="1500" dirty="0" smtClean="0"/>
          </a:p>
          <a:p>
            <a:pPr marL="0" indent="0">
              <a:buNone/>
            </a:pPr>
            <a:r>
              <a:rPr lang="en-US" sz="1500" dirty="0" smtClean="0"/>
              <a:t>Substance Management – </a:t>
            </a:r>
            <a:r>
              <a:rPr lang="en-US" sz="1500" dirty="0" smtClean="0"/>
              <a:t>Nicotine Replacement? Pain Management</a:t>
            </a:r>
            <a:endParaRPr lang="en-US" sz="1500" dirty="0" smtClean="0"/>
          </a:p>
          <a:p>
            <a:pPr marL="0" indent="0">
              <a:buNone/>
            </a:pPr>
            <a:r>
              <a:rPr lang="en-US" sz="1500" dirty="0" smtClean="0"/>
              <a:t>Client-Direction </a:t>
            </a:r>
            <a:r>
              <a:rPr lang="en-US" sz="1500" dirty="0" smtClean="0"/>
              <a:t>– </a:t>
            </a:r>
            <a:r>
              <a:rPr lang="en-US" sz="1500" dirty="0" smtClean="0"/>
              <a:t>Ambivalence about reduction of behaviors</a:t>
            </a:r>
            <a:endParaRPr lang="en-US" sz="1500" dirty="0" smtClean="0"/>
          </a:p>
          <a:p>
            <a:pPr marL="0" indent="0">
              <a:buNone/>
            </a:pPr>
            <a:r>
              <a:rPr lang="en-US" sz="1500" dirty="0" smtClean="0"/>
              <a:t>Hoarding Support</a:t>
            </a:r>
            <a:endParaRPr lang="en-US" sz="1500" dirty="0" smtClean="0"/>
          </a:p>
          <a:p>
            <a:pPr marL="0" indent="0">
              <a:buNone/>
            </a:pPr>
            <a:r>
              <a:rPr lang="en-US" sz="1500" dirty="0" smtClean="0"/>
              <a:t>Advocacy Needs? Is </a:t>
            </a:r>
            <a:r>
              <a:rPr lang="en-US" sz="1500" dirty="0" smtClean="0"/>
              <a:t>she </a:t>
            </a:r>
            <a:r>
              <a:rPr lang="en-US" sz="1500" dirty="0" smtClean="0"/>
              <a:t>being scapegoated because of </a:t>
            </a:r>
            <a:r>
              <a:rPr lang="en-US" sz="1500" dirty="0" smtClean="0"/>
              <a:t>her</a:t>
            </a:r>
            <a:r>
              <a:rPr lang="en-US" sz="1500" dirty="0" smtClean="0"/>
              <a:t> </a:t>
            </a:r>
            <a:r>
              <a:rPr lang="en-US" sz="1500" dirty="0" smtClean="0"/>
              <a:t>enrollment in a “program?”</a:t>
            </a:r>
            <a:endParaRPr lang="en-US" sz="1500" dirty="0"/>
          </a:p>
        </p:txBody>
      </p:sp>
    </p:spTree>
    <p:extLst>
      <p:ext uri="{BB962C8B-B14F-4D97-AF65-F5344CB8AC3E}">
        <p14:creationId xmlns:p14="http://schemas.microsoft.com/office/powerpoint/2010/main" val="2160702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2348"/>
            <a:ext cx="8042276" cy="1336956"/>
          </a:xfrm>
        </p:spPr>
        <p:txBody>
          <a:bodyPr/>
          <a:lstStyle/>
          <a:p>
            <a:r>
              <a:rPr lang="en-US" dirty="0" smtClean="0"/>
              <a:t>Case Study</a:t>
            </a:r>
            <a:endParaRPr lang="en-US" dirty="0"/>
          </a:p>
        </p:txBody>
      </p:sp>
      <p:sp>
        <p:nvSpPr>
          <p:cNvPr id="3" name="Content Placeholder 2"/>
          <p:cNvSpPr>
            <a:spLocks noGrp="1"/>
          </p:cNvSpPr>
          <p:nvPr>
            <p:ph sz="half" idx="1"/>
          </p:nvPr>
        </p:nvSpPr>
        <p:spPr>
          <a:xfrm>
            <a:off x="549275" y="1357008"/>
            <a:ext cx="4450742" cy="4820056"/>
          </a:xfrm>
        </p:spPr>
        <p:txBody>
          <a:bodyPr>
            <a:normAutofit fontScale="85000" lnSpcReduction="10000"/>
          </a:bodyPr>
          <a:lstStyle/>
          <a:p>
            <a:pPr marL="0" indent="0">
              <a:buNone/>
            </a:pPr>
            <a:r>
              <a:rPr lang="en-US" dirty="0" smtClean="0"/>
              <a:t>Elana only just recently moved into an apartment </a:t>
            </a:r>
            <a:r>
              <a:rPr lang="en-US" dirty="0"/>
              <a:t>through your program</a:t>
            </a:r>
            <a:r>
              <a:rPr lang="en-US" dirty="0" smtClean="0"/>
              <a:t> after 3 years on the street. She has a long history of misusing Xanax and opioids. She is currently using heroin. She previously was engaged with a methadone maintenance program but she was discharged due to non-adherence. She said she hated being in the groups because it aggravated her anxiety.</a:t>
            </a:r>
            <a:r>
              <a:rPr lang="en-US" dirty="0"/>
              <a:t> She would like to re-engage with some sort of Medically Assisted Therapy</a:t>
            </a:r>
            <a:r>
              <a:rPr lang="en-US" dirty="0" smtClean="0"/>
              <a:t>.</a:t>
            </a:r>
          </a:p>
          <a:p>
            <a:pPr marL="0" indent="0">
              <a:buNone/>
            </a:pPr>
            <a:r>
              <a:rPr lang="en-US" dirty="0" smtClean="0"/>
              <a:t>Elana was hospitalized last week for a severe abscess on her foot.  She received a skin graft to in order to save her foot.  She has had a very difficult time in the hospital because she feels they are not medicating her pain. She called you to tell you she was considering leaving the hospital AMA. </a:t>
            </a:r>
            <a:endParaRPr lang="en-US" dirty="0"/>
          </a:p>
        </p:txBody>
      </p:sp>
      <p:sp>
        <p:nvSpPr>
          <p:cNvPr id="5" name="Content Placeholder 3"/>
          <p:cNvSpPr txBox="1">
            <a:spLocks/>
          </p:cNvSpPr>
          <p:nvPr/>
        </p:nvSpPr>
        <p:spPr>
          <a:xfrm>
            <a:off x="5405335" y="1514273"/>
            <a:ext cx="3338615" cy="4343400"/>
          </a:xfrm>
          <a:prstGeom prst="rect">
            <a:avLst/>
          </a:prstGeom>
        </p:spPr>
        <p:txBody>
          <a:bodyPr vert="horz" lIns="91440" tIns="45720" rIns="91440" bIns="45720" rtlCol="0">
            <a:normAutofit fontScale="92500" lnSpcReduction="20000"/>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r>
              <a:rPr lang="en-US" sz="2600" smtClean="0"/>
              <a:t>Health and Dignity  </a:t>
            </a:r>
          </a:p>
          <a:p>
            <a:r>
              <a:rPr lang="en-US" sz="2600" smtClean="0"/>
              <a:t>Participant-Centered </a:t>
            </a:r>
          </a:p>
          <a:p>
            <a:r>
              <a:rPr lang="en-US" sz="2600" smtClean="0"/>
              <a:t>Participant Involvement  </a:t>
            </a:r>
          </a:p>
          <a:p>
            <a:r>
              <a:rPr lang="en-US" sz="2600" smtClean="0"/>
              <a:t>Participant Self-Rule </a:t>
            </a:r>
          </a:p>
          <a:p>
            <a:r>
              <a:rPr lang="en-US" sz="2600" smtClean="0"/>
              <a:t>Recognize Inequalities and Injustices </a:t>
            </a:r>
          </a:p>
          <a:p>
            <a:r>
              <a:rPr lang="en-US" sz="2600" smtClean="0"/>
              <a:t>Practical and Realistic</a:t>
            </a:r>
          </a:p>
          <a:p>
            <a:pPr marL="0" indent="0">
              <a:buFont typeface="Wingdings 2" pitchFamily="18" charset="2"/>
              <a:buNone/>
            </a:pPr>
            <a:endParaRPr lang="en-US" sz="1600" dirty="0"/>
          </a:p>
        </p:txBody>
      </p:sp>
      <p:sp>
        <p:nvSpPr>
          <p:cNvPr id="6" name="Content Placeholder 5"/>
          <p:cNvSpPr>
            <a:spLocks noGrp="1"/>
          </p:cNvSpPr>
          <p:nvPr>
            <p:ph sz="half" idx="2"/>
          </p:nvPr>
        </p:nvSpPr>
        <p:spPr/>
        <p:txBody>
          <a:bodyPr>
            <a:normAutofit fontScale="85000" lnSpcReduction="10000"/>
          </a:bodyPr>
          <a:lstStyle/>
          <a:p>
            <a:pPr marL="0" indent="0">
              <a:buNone/>
            </a:pPr>
            <a:r>
              <a:rPr lang="en-US" dirty="0" smtClean="0"/>
              <a:t> </a:t>
            </a:r>
            <a:endParaRPr lang="en-US" dirty="0"/>
          </a:p>
        </p:txBody>
      </p:sp>
    </p:spTree>
    <p:extLst>
      <p:ext uri="{BB962C8B-B14F-4D97-AF65-F5344CB8AC3E}">
        <p14:creationId xmlns:p14="http://schemas.microsoft.com/office/powerpoint/2010/main" val="1664851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2348"/>
            <a:ext cx="8042276" cy="1336956"/>
          </a:xfrm>
        </p:spPr>
        <p:txBody>
          <a:bodyPr/>
          <a:lstStyle/>
          <a:p>
            <a:r>
              <a:rPr lang="en-US" dirty="0" smtClean="0"/>
              <a:t>Case Study</a:t>
            </a:r>
            <a:endParaRPr lang="en-US" dirty="0"/>
          </a:p>
        </p:txBody>
      </p:sp>
      <p:sp>
        <p:nvSpPr>
          <p:cNvPr id="3" name="Content Placeholder 2"/>
          <p:cNvSpPr>
            <a:spLocks noGrp="1"/>
          </p:cNvSpPr>
          <p:nvPr>
            <p:ph sz="half" idx="1"/>
          </p:nvPr>
        </p:nvSpPr>
        <p:spPr>
          <a:xfrm>
            <a:off x="549275" y="1357008"/>
            <a:ext cx="4450742" cy="4820056"/>
          </a:xfrm>
        </p:spPr>
        <p:txBody>
          <a:bodyPr>
            <a:normAutofit fontScale="85000" lnSpcReduction="10000"/>
          </a:bodyPr>
          <a:lstStyle/>
          <a:p>
            <a:pPr marL="0" indent="0">
              <a:buNone/>
            </a:pPr>
            <a:r>
              <a:rPr lang="en-US" dirty="0"/>
              <a:t>Elana only just recently moved into an apartment through your program after 3 years on the street. She has a long history of misusing Xanax and opioids. She is currently using heroin. She previously was engaged with a methadone maintenance program but she was discharged due to non-adherence. She said she hated being in the groups because it aggravated her anxiety</a:t>
            </a:r>
            <a:r>
              <a:rPr lang="en-US" dirty="0" smtClean="0"/>
              <a:t>. She would like to re-engage with some sort of Medically Assisted Therapy upon discharge from the hospital.</a:t>
            </a:r>
            <a:endParaRPr lang="en-US" dirty="0"/>
          </a:p>
          <a:p>
            <a:pPr marL="0" indent="0">
              <a:buNone/>
            </a:pPr>
            <a:r>
              <a:rPr lang="en-US" dirty="0"/>
              <a:t>Elana was hospitalized last week for a severe abscess on her foot</a:t>
            </a:r>
            <a:r>
              <a:rPr lang="en-US" dirty="0" smtClean="0"/>
              <a:t>. </a:t>
            </a:r>
            <a:r>
              <a:rPr lang="en-US" dirty="0"/>
              <a:t>She received a skin graft to in order to save her foot. </a:t>
            </a:r>
            <a:r>
              <a:rPr lang="en-US" dirty="0" smtClean="0"/>
              <a:t> </a:t>
            </a:r>
            <a:r>
              <a:rPr lang="en-US" dirty="0"/>
              <a:t>She has had a very difficult time in the hospital because she feels they are not medicating her pain. She called you to tell you she was considering leaving the hospital AMA. </a:t>
            </a:r>
            <a:endParaRPr lang="en-US" dirty="0"/>
          </a:p>
        </p:txBody>
      </p:sp>
      <p:sp>
        <p:nvSpPr>
          <p:cNvPr id="4" name="Content Placeholder 3"/>
          <p:cNvSpPr>
            <a:spLocks noGrp="1"/>
          </p:cNvSpPr>
          <p:nvPr>
            <p:ph sz="half" idx="2"/>
          </p:nvPr>
        </p:nvSpPr>
        <p:spPr>
          <a:xfrm>
            <a:off x="5252935" y="1357008"/>
            <a:ext cx="3338615" cy="4343400"/>
          </a:xfrm>
        </p:spPr>
        <p:txBody>
          <a:bodyPr>
            <a:noAutofit/>
          </a:bodyPr>
          <a:lstStyle/>
          <a:p>
            <a:pPr marL="0" indent="0">
              <a:buNone/>
            </a:pPr>
            <a:r>
              <a:rPr lang="en-US" sz="1500" u="sng" dirty="0" smtClean="0"/>
              <a:t>Practical Applications</a:t>
            </a:r>
          </a:p>
          <a:p>
            <a:pPr marL="0" indent="0">
              <a:buNone/>
            </a:pPr>
            <a:r>
              <a:rPr lang="en-US" sz="1500" dirty="0" smtClean="0"/>
              <a:t>Immediate stabilization and affirmation of support</a:t>
            </a:r>
          </a:p>
          <a:p>
            <a:pPr marL="0" indent="0">
              <a:buNone/>
            </a:pPr>
            <a:r>
              <a:rPr lang="en-US" sz="1500" dirty="0" smtClean="0"/>
              <a:t>Health </a:t>
            </a:r>
            <a:r>
              <a:rPr lang="en-US" sz="1500" dirty="0" smtClean="0"/>
              <a:t>Needs- </a:t>
            </a:r>
            <a:r>
              <a:rPr lang="en-US" sz="1500" dirty="0" smtClean="0"/>
              <a:t>Abscess, Major Overdose Risk, </a:t>
            </a:r>
            <a:endParaRPr lang="en-US" sz="1500" dirty="0" smtClean="0"/>
          </a:p>
          <a:p>
            <a:pPr marL="0" indent="0">
              <a:buNone/>
            </a:pPr>
            <a:r>
              <a:rPr lang="en-US" sz="1500" dirty="0" smtClean="0"/>
              <a:t>Substance Management – </a:t>
            </a:r>
            <a:r>
              <a:rPr lang="en-US" sz="1500" dirty="0" smtClean="0"/>
              <a:t>Harm reduction based supports until MAT, Readiness for change? Naloxone</a:t>
            </a:r>
            <a:endParaRPr lang="en-US" sz="1500" dirty="0" smtClean="0"/>
          </a:p>
          <a:p>
            <a:pPr marL="0" indent="0">
              <a:buNone/>
            </a:pPr>
            <a:r>
              <a:rPr lang="en-US" sz="1500" dirty="0" smtClean="0"/>
              <a:t>Client-Direction </a:t>
            </a:r>
            <a:r>
              <a:rPr lang="en-US" sz="1500" dirty="0" smtClean="0"/>
              <a:t>– </a:t>
            </a:r>
            <a:r>
              <a:rPr lang="en-US" sz="1500" dirty="0"/>
              <a:t>What are her goals</a:t>
            </a:r>
            <a:r>
              <a:rPr lang="en-US" sz="1500" dirty="0" smtClean="0"/>
              <a:t>? MAT</a:t>
            </a:r>
            <a:endParaRPr lang="en-US" sz="1500" dirty="0"/>
          </a:p>
          <a:p>
            <a:pPr marL="0" indent="0">
              <a:buNone/>
            </a:pPr>
            <a:r>
              <a:rPr lang="en-US" sz="1500" dirty="0" smtClean="0"/>
              <a:t>Advocacy Needs- </a:t>
            </a:r>
            <a:r>
              <a:rPr lang="en-US" sz="1500" dirty="0" smtClean="0"/>
              <a:t>Is she being medicated appropriately? Impact of labels? </a:t>
            </a:r>
            <a:endParaRPr lang="en-US" sz="1500" dirty="0"/>
          </a:p>
        </p:txBody>
      </p:sp>
    </p:spTree>
    <p:extLst>
      <p:ext uri="{BB962C8B-B14F-4D97-AF65-F5344CB8AC3E}">
        <p14:creationId xmlns:p14="http://schemas.microsoft.com/office/powerpoint/2010/main" val="1720062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Main Tenant of Housing First</a:t>
            </a:r>
          </a:p>
          <a:p>
            <a:pPr marL="0" indent="0">
              <a:buNone/>
            </a:pPr>
            <a:r>
              <a:rPr lang="en-US" dirty="0" smtClean="0"/>
              <a:t>Person-Centered</a:t>
            </a:r>
          </a:p>
          <a:p>
            <a:pPr marL="0" indent="0">
              <a:buNone/>
            </a:pPr>
            <a:r>
              <a:rPr lang="en-US" dirty="0" smtClean="0"/>
              <a:t>Start where they are</a:t>
            </a:r>
          </a:p>
          <a:p>
            <a:pPr marL="0" indent="0">
              <a:buNone/>
            </a:pPr>
            <a:r>
              <a:rPr lang="en-US" dirty="0"/>
              <a:t>Safety </a:t>
            </a:r>
            <a:r>
              <a:rPr lang="en-US" dirty="0" smtClean="0"/>
              <a:t>Focus to </a:t>
            </a:r>
          </a:p>
          <a:p>
            <a:pPr marL="0" indent="0">
              <a:buNone/>
            </a:pPr>
            <a:r>
              <a:rPr lang="en-US" dirty="0" smtClean="0"/>
              <a:t>Be educated on practical examples based on participant’s needs</a:t>
            </a:r>
          </a:p>
          <a:p>
            <a:pPr marL="0" indent="0">
              <a:buNone/>
            </a:pPr>
            <a:r>
              <a:rPr lang="en-US" dirty="0" smtClean="0"/>
              <a:t>Challenge stigmatization </a:t>
            </a:r>
          </a:p>
          <a:p>
            <a:pPr marL="0" indent="0">
              <a:buNone/>
            </a:pPr>
            <a:r>
              <a:rPr lang="en-US" dirty="0" smtClean="0"/>
              <a:t> </a:t>
            </a:r>
            <a:endParaRPr lang="en-US" dirty="0"/>
          </a:p>
        </p:txBody>
      </p:sp>
    </p:spTree>
    <p:extLst>
      <p:ext uri="{BB962C8B-B14F-4D97-AF65-F5344CB8AC3E}">
        <p14:creationId xmlns:p14="http://schemas.microsoft.com/office/powerpoint/2010/main" val="4132359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788273" y="2330108"/>
            <a:ext cx="6140733" cy="1344745"/>
          </a:xfrm>
          <a:prstGeom prst="rect">
            <a:avLst/>
          </a:prstGeom>
        </p:spPr>
      </p:pic>
    </p:spTree>
    <p:extLst>
      <p:ext uri="{BB962C8B-B14F-4D97-AF65-F5344CB8AC3E}">
        <p14:creationId xmlns:p14="http://schemas.microsoft.com/office/powerpoint/2010/main" val="3336045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799"/>
          <a:stretch/>
        </p:blipFill>
        <p:spPr>
          <a:xfrm>
            <a:off x="1382806" y="1565752"/>
            <a:ext cx="6515100" cy="3613759"/>
          </a:xfrm>
        </p:spPr>
      </p:pic>
    </p:spTree>
    <p:extLst>
      <p:ext uri="{BB962C8B-B14F-4D97-AF65-F5344CB8AC3E}">
        <p14:creationId xmlns:p14="http://schemas.microsoft.com/office/powerpoint/2010/main" val="2273681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PTHPA @</a:t>
            </a:r>
            <a:endParaRPr lang="en-US" dirty="0"/>
          </a:p>
        </p:txBody>
      </p:sp>
      <p:sp>
        <p:nvSpPr>
          <p:cNvPr id="3" name="Rectangle 2"/>
          <p:cNvSpPr/>
          <p:nvPr/>
        </p:nvSpPr>
        <p:spPr>
          <a:xfrm>
            <a:off x="712519" y="1740449"/>
            <a:ext cx="7362701" cy="3816429"/>
          </a:xfrm>
          <a:prstGeom prst="rect">
            <a:avLst/>
          </a:prstGeom>
        </p:spPr>
        <p:txBody>
          <a:bodyPr wrap="square">
            <a:spAutoFit/>
          </a:bodyPr>
          <a:lstStyle/>
          <a:p>
            <a:pPr algn="ctr"/>
            <a:endParaRPr lang="en-US" dirty="0"/>
          </a:p>
          <a:p>
            <a:pPr algn="ctr"/>
            <a:r>
              <a:rPr lang="en-US" sz="2800" dirty="0"/>
              <a:t>Web address:  </a:t>
            </a:r>
            <a:r>
              <a:rPr lang="en-US" sz="2800" dirty="0">
                <a:hlinkClick r:id="rId2"/>
              </a:rPr>
              <a:t>www.pathwaystohousingpa.org</a:t>
            </a:r>
            <a:endParaRPr lang="en-US" sz="2800" dirty="0"/>
          </a:p>
          <a:p>
            <a:pPr algn="ctr"/>
            <a:endParaRPr lang="en-US" sz="2800" dirty="0"/>
          </a:p>
          <a:p>
            <a:pPr algn="ctr"/>
            <a:r>
              <a:rPr lang="en-US" sz="2800" dirty="0"/>
              <a:t>Main number:  215-390-1500</a:t>
            </a:r>
          </a:p>
          <a:p>
            <a:pPr algn="ctr"/>
            <a:endParaRPr lang="en-US" sz="2800" dirty="0"/>
          </a:p>
          <a:p>
            <a:pPr algn="ctr"/>
            <a:r>
              <a:rPr lang="en-US" sz="2800" dirty="0"/>
              <a:t>Email address:  </a:t>
            </a:r>
            <a:r>
              <a:rPr lang="en-US" sz="2800" dirty="0" smtClean="0">
                <a:hlinkClick r:id="rId3"/>
              </a:rPr>
              <a:t>training@pathwaystohousingpa.org</a:t>
            </a:r>
            <a:endParaRPr lang="en-US" sz="2800" dirty="0" smtClean="0"/>
          </a:p>
          <a:p>
            <a:pPr algn="ctr"/>
            <a:endParaRPr lang="en-US" sz="2800" dirty="0"/>
          </a:p>
        </p:txBody>
      </p:sp>
    </p:spTree>
    <p:extLst>
      <p:ext uri="{BB962C8B-B14F-4D97-AF65-F5344CB8AC3E}">
        <p14:creationId xmlns:p14="http://schemas.microsoft.com/office/powerpoint/2010/main" val="2508572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err="1"/>
              <a:t>Tatarsky</a:t>
            </a:r>
            <a:r>
              <a:rPr lang="en-US" dirty="0"/>
              <a:t> A, </a:t>
            </a:r>
            <a:r>
              <a:rPr lang="en-US" dirty="0" err="1"/>
              <a:t>Marlatt</a:t>
            </a:r>
            <a:r>
              <a:rPr lang="en-US" dirty="0"/>
              <a:t> GA, State of the art in harm reduction psychotherapy: An emerging treatment for substance misuse. J </a:t>
            </a:r>
            <a:r>
              <a:rPr lang="en-US" dirty="0" err="1"/>
              <a:t>Clin</a:t>
            </a:r>
            <a:r>
              <a:rPr lang="en-US" dirty="0"/>
              <a:t> </a:t>
            </a:r>
            <a:r>
              <a:rPr lang="en-US" dirty="0" err="1"/>
              <a:t>Psychol</a:t>
            </a:r>
            <a:r>
              <a:rPr lang="en-US" dirty="0"/>
              <a:t> </a:t>
            </a:r>
            <a:r>
              <a:rPr lang="en-US" dirty="0" smtClean="0"/>
              <a:t>2010;66:117-122</a:t>
            </a:r>
          </a:p>
          <a:p>
            <a:pPr marL="0" indent="0">
              <a:buNone/>
            </a:pPr>
            <a:r>
              <a:rPr lang="en-US" dirty="0"/>
              <a:t>Mental Health Recovery </a:t>
            </a:r>
            <a:r>
              <a:rPr lang="en-US" dirty="0" smtClean="0"/>
              <a:t>Model SAHMSA </a:t>
            </a:r>
            <a:r>
              <a:rPr lang="en-US" dirty="0"/>
              <a:t>- Retrieved from https://www.samhsa.gov/recovery</a:t>
            </a:r>
            <a:endParaRPr lang="en-US" dirty="0" smtClean="0"/>
          </a:p>
          <a:p>
            <a:pPr marL="0" indent="0">
              <a:buNone/>
            </a:pPr>
            <a:r>
              <a:rPr lang="en-US" dirty="0" smtClean="0"/>
              <a:t>Harm Reduction </a:t>
            </a:r>
            <a:r>
              <a:rPr lang="en-US" dirty="0"/>
              <a:t>Coalition - Retrieved from http://harmreduction.org/</a:t>
            </a:r>
            <a:endParaRPr lang="en-US" dirty="0" smtClean="0"/>
          </a:p>
          <a:p>
            <a:pPr marL="0" indent="0">
              <a:buNone/>
            </a:pPr>
            <a:r>
              <a:rPr lang="en-US" dirty="0" smtClean="0"/>
              <a:t>Tsemberis</a:t>
            </a:r>
            <a:r>
              <a:rPr lang="en-US" dirty="0"/>
              <a:t>, S., </a:t>
            </a:r>
            <a:r>
              <a:rPr lang="en-US" dirty="0" err="1"/>
              <a:t>Gulcur</a:t>
            </a:r>
            <a:r>
              <a:rPr lang="en-US" dirty="0"/>
              <a:t>, L., &amp; </a:t>
            </a:r>
            <a:r>
              <a:rPr lang="en-US" dirty="0" err="1"/>
              <a:t>Nakae</a:t>
            </a:r>
            <a:r>
              <a:rPr lang="en-US" dirty="0"/>
              <a:t>, M. (2004). Housing first, consumer choice, and harm reduction for homeless individuals with a dual diagnosis. </a:t>
            </a:r>
            <a:r>
              <a:rPr lang="en-US" i="1" dirty="0"/>
              <a:t>American </a:t>
            </a:r>
            <a:r>
              <a:rPr lang="en-US" i="1" dirty="0" smtClean="0"/>
              <a:t>Journal </a:t>
            </a:r>
            <a:r>
              <a:rPr lang="en-US" i="1" dirty="0"/>
              <a:t>of </a:t>
            </a:r>
            <a:r>
              <a:rPr lang="en-US" i="1" dirty="0" smtClean="0"/>
              <a:t>Public Health</a:t>
            </a:r>
            <a:r>
              <a:rPr lang="en-US" dirty="0"/>
              <a:t>, </a:t>
            </a:r>
            <a:r>
              <a:rPr lang="en-US" i="1" dirty="0"/>
              <a:t>94</a:t>
            </a:r>
            <a:r>
              <a:rPr lang="en-US" dirty="0"/>
              <a:t>(4), 651-656. </a:t>
            </a:r>
            <a:endParaRPr lang="en-US" dirty="0" smtClean="0"/>
          </a:p>
          <a:p>
            <a:pPr marL="0" indent="0">
              <a:buNone/>
            </a:pPr>
            <a:r>
              <a:rPr lang="en-US" dirty="0"/>
              <a:t>Hawk, M., Coulter, R. W., Egan, J. E., Fisk, S., Friedman, M. R., Tula, M., &amp; </a:t>
            </a:r>
            <a:r>
              <a:rPr lang="en-US" dirty="0" err="1"/>
              <a:t>Kinsky</a:t>
            </a:r>
            <a:r>
              <a:rPr lang="en-US" dirty="0"/>
              <a:t>, S. (2017). Harm reduction principles for healthcare settings. </a:t>
            </a:r>
            <a:r>
              <a:rPr lang="en-US" i="1" dirty="0"/>
              <a:t>Harm reduction journal</a:t>
            </a:r>
            <a:r>
              <a:rPr lang="en-US" dirty="0"/>
              <a:t>, </a:t>
            </a:r>
            <a:r>
              <a:rPr lang="en-US" i="1" dirty="0"/>
              <a:t>14</a:t>
            </a:r>
            <a:r>
              <a:rPr lang="en-US" dirty="0"/>
              <a:t>(1), 70.</a:t>
            </a:r>
            <a:endParaRPr lang="en-US" dirty="0" smtClean="0"/>
          </a:p>
          <a:p>
            <a:pPr marL="0" indent="0">
              <a:buNone/>
            </a:pPr>
            <a:r>
              <a:rPr lang="en-US" dirty="0" smtClean="0"/>
              <a:t>Christie</a:t>
            </a:r>
            <a:r>
              <a:rPr lang="en-US" dirty="0"/>
              <a:t>, T., </a:t>
            </a:r>
            <a:r>
              <a:rPr lang="en-US" dirty="0" err="1"/>
              <a:t>Groarke</a:t>
            </a:r>
            <a:r>
              <a:rPr lang="en-US" dirty="0"/>
              <a:t>, L., &amp; Sweet, W. (2008). Virtue ethics as an alternative to deontological and consequential reasoning in the harm reduction debate. </a:t>
            </a:r>
            <a:r>
              <a:rPr lang="en-US" i="1" dirty="0"/>
              <a:t>International Journal of Drug Policy</a:t>
            </a:r>
            <a:r>
              <a:rPr lang="en-US" dirty="0"/>
              <a:t>, </a:t>
            </a:r>
            <a:r>
              <a:rPr lang="en-US" i="1" dirty="0"/>
              <a:t>19</a:t>
            </a:r>
            <a:r>
              <a:rPr lang="en-US" dirty="0"/>
              <a:t>(1), 52-58</a:t>
            </a:r>
            <a:r>
              <a:rPr lang="en-US" dirty="0" smtClean="0"/>
              <a:t>.</a:t>
            </a:r>
          </a:p>
          <a:p>
            <a:pPr marL="0" indent="0">
              <a:buNone/>
            </a:pPr>
            <a:r>
              <a:rPr lang="en-US" dirty="0" err="1"/>
              <a:t>Pauly</a:t>
            </a:r>
            <a:r>
              <a:rPr lang="en-US" dirty="0"/>
              <a:t>, B. B., </a:t>
            </a:r>
            <a:r>
              <a:rPr lang="en-US" dirty="0" err="1"/>
              <a:t>Reist</a:t>
            </a:r>
            <a:r>
              <a:rPr lang="en-US" dirty="0"/>
              <a:t>, D., Belle-Isle, L., &amp; </a:t>
            </a:r>
            <a:r>
              <a:rPr lang="en-US" dirty="0" err="1"/>
              <a:t>Schactman</a:t>
            </a:r>
            <a:r>
              <a:rPr lang="en-US" dirty="0"/>
              <a:t>, C. (2013). Housing and harm reduction: What is the role of harm reduction in addressing homelessness?. </a:t>
            </a:r>
            <a:r>
              <a:rPr lang="en-US" i="1" dirty="0"/>
              <a:t>International Journal of Drug Policy</a:t>
            </a:r>
            <a:r>
              <a:rPr lang="en-US" dirty="0"/>
              <a:t>, </a:t>
            </a:r>
            <a:r>
              <a:rPr lang="en-US" i="1" dirty="0"/>
              <a:t>24</a:t>
            </a:r>
            <a:r>
              <a:rPr lang="en-US" dirty="0"/>
              <a:t>(4), 284-290.</a:t>
            </a:r>
            <a:endParaRPr lang="en-US" dirty="0" smtClean="0"/>
          </a:p>
          <a:p>
            <a:pPr marL="0" indent="0">
              <a:buNone/>
            </a:pPr>
            <a:r>
              <a:rPr lang="en-US" i="1" dirty="0"/>
              <a:t>Stanley, B. &amp; Brown, G.K. (2011). Safety planning intervention: A brief intervention to mitigate suicide risk. Cognitive and Behavioral Practice. 19, 256-264</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340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lstStyle/>
          <a:p>
            <a:r>
              <a:rPr lang="en-US" dirty="0"/>
              <a:t>Junkies, Dope </a:t>
            </a:r>
            <a:r>
              <a:rPr lang="en-US" dirty="0" smtClean="0"/>
              <a:t>Fiends, </a:t>
            </a:r>
            <a:r>
              <a:rPr lang="en-US" dirty="0"/>
              <a:t>Crack-heads</a:t>
            </a:r>
            <a:r>
              <a:rPr lang="en-US" dirty="0" smtClean="0"/>
              <a:t>, Alcoholic, </a:t>
            </a:r>
            <a:r>
              <a:rPr lang="en-US" dirty="0"/>
              <a:t>Crack </a:t>
            </a:r>
            <a:r>
              <a:rPr lang="en-US" dirty="0" smtClean="0"/>
              <a:t>Babies, Drug </a:t>
            </a:r>
            <a:r>
              <a:rPr lang="en-US" dirty="0"/>
              <a:t>Addicts, Drug </a:t>
            </a:r>
            <a:r>
              <a:rPr lang="en-US" dirty="0" smtClean="0"/>
              <a:t>Abusers, </a:t>
            </a:r>
            <a:r>
              <a:rPr lang="en-US" dirty="0"/>
              <a:t>Drug Users, People Who Use </a:t>
            </a:r>
            <a:r>
              <a:rPr lang="en-US" dirty="0" smtClean="0"/>
              <a:t>Drugs</a:t>
            </a:r>
          </a:p>
          <a:p>
            <a:r>
              <a:rPr lang="en-US" dirty="0" smtClean="0"/>
              <a:t>Drug Use, </a:t>
            </a:r>
            <a:r>
              <a:rPr lang="en-US" dirty="0"/>
              <a:t>Drug Abuse, Drug </a:t>
            </a:r>
            <a:r>
              <a:rPr lang="en-US" dirty="0" smtClean="0"/>
              <a:t>Misuse,  </a:t>
            </a:r>
            <a:r>
              <a:rPr lang="en-US" dirty="0"/>
              <a:t>Clean and </a:t>
            </a:r>
            <a:r>
              <a:rPr lang="en-US" dirty="0" smtClean="0"/>
              <a:t>Dirty,  </a:t>
            </a:r>
            <a:r>
              <a:rPr lang="en-US" dirty="0"/>
              <a:t>Relapse vs. Lapse </a:t>
            </a:r>
            <a:endParaRPr lang="en-US" dirty="0" smtClean="0"/>
          </a:p>
          <a:p>
            <a:r>
              <a:rPr lang="en-US" dirty="0" smtClean="0"/>
              <a:t>A person living with _________ addiction/dependence.</a:t>
            </a:r>
          </a:p>
          <a:p>
            <a:r>
              <a:rPr lang="en-US" dirty="0" smtClean="0"/>
              <a:t>Person in Recovery</a:t>
            </a:r>
            <a:endParaRPr lang="en-US" dirty="0"/>
          </a:p>
        </p:txBody>
      </p:sp>
    </p:spTree>
    <p:extLst>
      <p:ext uri="{BB962C8B-B14F-4D97-AF65-F5344CB8AC3E}">
        <p14:creationId xmlns:p14="http://schemas.microsoft.com/office/powerpoint/2010/main" val="2836598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1"/>
            <p:extLst>
              <p:ext uri="{D42A27DB-BD31-4B8C-83A1-F6EECF244321}">
                <p14:modId xmlns:p14="http://schemas.microsoft.com/office/powerpoint/2010/main" val="1539934467"/>
              </p:ext>
            </p:extLst>
          </p:nvPr>
        </p:nvGraphicFramePr>
        <p:xfrm>
          <a:off x="381000" y="304800"/>
          <a:ext cx="7751323" cy="5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35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First Premise</a:t>
            </a:r>
            <a:endParaRPr lang="en-US" dirty="0"/>
          </a:p>
        </p:txBody>
      </p:sp>
      <p:sp>
        <p:nvSpPr>
          <p:cNvPr id="3" name="Content Placeholder 2"/>
          <p:cNvSpPr>
            <a:spLocks noGrp="1"/>
          </p:cNvSpPr>
          <p:nvPr>
            <p:ph idx="1"/>
          </p:nvPr>
        </p:nvSpPr>
        <p:spPr/>
        <p:txBody>
          <a:bodyPr/>
          <a:lstStyle/>
          <a:p>
            <a:r>
              <a:rPr lang="en-US" dirty="0" smtClean="0"/>
              <a:t>Immediate access to housing</a:t>
            </a:r>
          </a:p>
          <a:p>
            <a:r>
              <a:rPr lang="en-US" dirty="0" smtClean="0"/>
              <a:t>No requirement for abstinence</a:t>
            </a:r>
          </a:p>
          <a:p>
            <a:r>
              <a:rPr lang="en-US" dirty="0" smtClean="0"/>
              <a:t>No requirement to engage with mental health treatment</a:t>
            </a:r>
          </a:p>
          <a:p>
            <a:r>
              <a:rPr lang="en-US" dirty="0" smtClean="0"/>
              <a:t>Participant driven</a:t>
            </a:r>
          </a:p>
          <a:p>
            <a:r>
              <a:rPr lang="en-US" dirty="0" smtClean="0"/>
              <a:t>Acknowledges that participants can heal and recover in housing rather than on the street</a:t>
            </a:r>
          </a:p>
          <a:p>
            <a:endParaRPr lang="en-US" dirty="0"/>
          </a:p>
        </p:txBody>
      </p:sp>
    </p:spTree>
    <p:extLst>
      <p:ext uri="{BB962C8B-B14F-4D97-AF65-F5344CB8AC3E}">
        <p14:creationId xmlns:p14="http://schemas.microsoft.com/office/powerpoint/2010/main" val="161924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and Core Values</a:t>
            </a:r>
            <a:endParaRPr lang="en-US" dirty="0"/>
          </a:p>
        </p:txBody>
      </p:sp>
      <p:sp>
        <p:nvSpPr>
          <p:cNvPr id="3" name="Content Placeholder 2"/>
          <p:cNvSpPr>
            <a:spLocks noGrp="1"/>
          </p:cNvSpPr>
          <p:nvPr>
            <p:ph idx="1"/>
          </p:nvPr>
        </p:nvSpPr>
        <p:spPr>
          <a:xfrm>
            <a:off x="3670126" y="1600201"/>
            <a:ext cx="4921425" cy="4343400"/>
          </a:xfrm>
        </p:spPr>
        <p:txBody>
          <a:bodyPr>
            <a:noAutofit/>
          </a:bodyPr>
          <a:lstStyle/>
          <a:p>
            <a:r>
              <a:rPr lang="en-US" sz="1800" dirty="0" smtClean="0"/>
              <a:t>Everyone deserves a safe, permanent place to live</a:t>
            </a:r>
          </a:p>
          <a:p>
            <a:r>
              <a:rPr lang="en-US" sz="1800" dirty="0" smtClean="0"/>
              <a:t>Housing is a basic human right</a:t>
            </a:r>
          </a:p>
          <a:p>
            <a:pPr lvl="1"/>
            <a:r>
              <a:rPr lang="en-US" sz="1600" dirty="0" smtClean="0"/>
              <a:t>Not a privilege</a:t>
            </a:r>
          </a:p>
          <a:p>
            <a:r>
              <a:rPr lang="en-US" sz="1800" dirty="0" smtClean="0"/>
              <a:t>We believe in the inherent worth and dignity of all people</a:t>
            </a:r>
          </a:p>
          <a:p>
            <a:r>
              <a:rPr lang="en-US" sz="1800" dirty="0" smtClean="0"/>
              <a:t>Safety &amp; Stability – After Housing</a:t>
            </a:r>
          </a:p>
          <a:p>
            <a:r>
              <a:rPr lang="en-US" sz="1800" dirty="0" smtClean="0"/>
              <a:t>Housing Readiness</a:t>
            </a:r>
            <a:r>
              <a:rPr lang="en-US" sz="1800" dirty="0"/>
              <a:t>? </a:t>
            </a:r>
            <a:endParaRPr lang="en-US" sz="1800" dirty="0" smtClean="0"/>
          </a:p>
          <a:p>
            <a:r>
              <a:rPr lang="en-US" sz="1800" dirty="0" smtClean="0"/>
              <a:t>Mental </a:t>
            </a:r>
            <a:r>
              <a:rPr lang="en-US" sz="1800" dirty="0"/>
              <a:t>Health Recovery Model</a:t>
            </a:r>
          </a:p>
          <a:p>
            <a:endParaRPr lang="en-US" sz="1800" dirty="0"/>
          </a:p>
        </p:txBody>
      </p:sp>
      <p:pic>
        <p:nvPicPr>
          <p:cNvPr id="3074" name="Picture 2" descr="http://tlrradio.org/wp-content/uploads/2013/07/apple-earth-core.jpg"/>
          <p:cNvPicPr>
            <a:picLocks noChangeAspect="1" noChangeArrowheads="1"/>
          </p:cNvPicPr>
          <p:nvPr/>
        </p:nvPicPr>
        <p:blipFill rotWithShape="1">
          <a:blip r:embed="rId2">
            <a:extLst>
              <a:ext uri="{28A0092B-C50C-407E-A947-70E740481C1C}">
                <a14:useLocalDpi xmlns:a14="http://schemas.microsoft.com/office/drawing/2010/main" val="0"/>
              </a:ext>
            </a:extLst>
          </a:blip>
          <a:srcRect l="14575" t="4038" r="18984"/>
          <a:stretch/>
        </p:blipFill>
        <p:spPr bwMode="auto">
          <a:xfrm>
            <a:off x="549275" y="1678488"/>
            <a:ext cx="2830882" cy="327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8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5988"/>
            <a:ext cx="8042276" cy="968543"/>
          </a:xfrm>
        </p:spPr>
        <p:txBody>
          <a:bodyPr/>
          <a:lstStyle/>
          <a:p>
            <a:r>
              <a:rPr lang="en-US" sz="4000" dirty="0"/>
              <a:t>Mental Health Recovery Model</a:t>
            </a:r>
          </a:p>
        </p:txBody>
      </p:sp>
      <p:sp>
        <p:nvSpPr>
          <p:cNvPr id="3" name="Content Placeholder 2"/>
          <p:cNvSpPr>
            <a:spLocks noGrp="1"/>
          </p:cNvSpPr>
          <p:nvPr>
            <p:ph idx="1"/>
          </p:nvPr>
        </p:nvSpPr>
        <p:spPr/>
        <p:txBody>
          <a:bodyPr>
            <a:normAutofit fontScale="92500" lnSpcReduction="10000"/>
          </a:bodyPr>
          <a:lstStyle/>
          <a:p>
            <a:r>
              <a:rPr lang="en-US" dirty="0"/>
              <a:t>SAMHSA - recovery is a process of change through which individuals improve their health and wellness, live self-directed lives, and strive to reach their full potential.</a:t>
            </a:r>
          </a:p>
          <a:p>
            <a:r>
              <a:rPr lang="en-US" dirty="0"/>
              <a:t>Four main dimensions:</a:t>
            </a:r>
          </a:p>
          <a:p>
            <a:pPr lvl="1" fontAlgn="base"/>
            <a:r>
              <a:rPr lang="en-US" b="1" dirty="0"/>
              <a:t>Health</a:t>
            </a:r>
            <a:r>
              <a:rPr lang="en-US" dirty="0"/>
              <a:t>—overcoming or managing one’s disease(s) or symptoms</a:t>
            </a:r>
          </a:p>
          <a:p>
            <a:pPr lvl="1" fontAlgn="base"/>
            <a:r>
              <a:rPr lang="en-US" b="1" dirty="0"/>
              <a:t>Home</a:t>
            </a:r>
            <a:r>
              <a:rPr lang="en-US" dirty="0"/>
              <a:t>—having a stable and safe place to live</a:t>
            </a:r>
          </a:p>
          <a:p>
            <a:pPr lvl="1" fontAlgn="base"/>
            <a:r>
              <a:rPr lang="en-US" b="1" dirty="0"/>
              <a:t>Purpose</a:t>
            </a:r>
            <a:r>
              <a:rPr lang="en-US" dirty="0"/>
              <a:t>—conducting meaningful daily activities, such as a job, school volunteerism, family caretaking, or creative endeavors, and the independence, income, and resources to participate in society</a:t>
            </a:r>
          </a:p>
          <a:p>
            <a:pPr lvl="1"/>
            <a:r>
              <a:rPr lang="en-US" b="1" dirty="0"/>
              <a:t>Community</a:t>
            </a:r>
            <a:r>
              <a:rPr lang="en-US" dirty="0"/>
              <a:t>—having relationships and social networks that provide support, friendship, love, and hope</a:t>
            </a:r>
          </a:p>
        </p:txBody>
      </p:sp>
    </p:spTree>
    <p:extLst>
      <p:ext uri="{BB962C8B-B14F-4D97-AF65-F5344CB8AC3E}">
        <p14:creationId xmlns:p14="http://schemas.microsoft.com/office/powerpoint/2010/main" val="233052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29601</TotalTime>
  <Words>2720</Words>
  <Application>Microsoft Office PowerPoint</Application>
  <PresentationFormat>On-screen Show (4:3)</PresentationFormat>
  <Paragraphs>338</Paragraphs>
  <Slides>47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Calibri</vt:lpstr>
      <vt:lpstr>News Gothic MT</vt:lpstr>
      <vt:lpstr>Wingdings 2</vt:lpstr>
      <vt:lpstr>Breeze</vt:lpstr>
      <vt:lpstr>Harm Reduction in Housing First</vt:lpstr>
      <vt:lpstr>Matt Tice             Oksana Kaczmarczyk</vt:lpstr>
      <vt:lpstr>Mission</vt:lpstr>
      <vt:lpstr>Person Centered Language</vt:lpstr>
      <vt:lpstr>Language</vt:lpstr>
      <vt:lpstr>PowerPoint Presentation</vt:lpstr>
      <vt:lpstr>Housing First Premise</vt:lpstr>
      <vt:lpstr>Philosophy and Core Values</vt:lpstr>
      <vt:lpstr>Mental Health Recovery Model</vt:lpstr>
      <vt:lpstr>Shame</vt:lpstr>
      <vt:lpstr>What is harm reduction? </vt:lpstr>
      <vt:lpstr>Inclusive Spectrum</vt:lpstr>
      <vt:lpstr>Continuum of Use</vt:lpstr>
      <vt:lpstr>Health Care Harm Reduction Guiding Principles</vt:lpstr>
      <vt:lpstr>Principles of Harm Reduction</vt:lpstr>
      <vt:lpstr>Harm Reduction is Not… </vt:lpstr>
      <vt:lpstr>Common criticisms of harm reduction:</vt:lpstr>
      <vt:lpstr>Rational Detachment</vt:lpstr>
      <vt:lpstr>Harm Reduction Coalition Key Principles</vt:lpstr>
      <vt:lpstr>Health and Dignity</vt:lpstr>
      <vt:lpstr>Participant-Centered</vt:lpstr>
      <vt:lpstr>Participant Involvement  </vt:lpstr>
      <vt:lpstr>Participant Self-Rule </vt:lpstr>
      <vt:lpstr>Recognize Inequalities and Injustices </vt:lpstr>
      <vt:lpstr>Practical and Realistic</vt:lpstr>
      <vt:lpstr>On-Demand Harm Reduction Supports</vt:lpstr>
      <vt:lpstr>Practical examples HR in Housing First</vt:lpstr>
      <vt:lpstr>Outcomes of Harm Reduction</vt:lpstr>
      <vt:lpstr>Accountability without Termination</vt:lpstr>
      <vt:lpstr>Safety Planning with a Person  Expressing Risk Factors</vt:lpstr>
      <vt:lpstr>PTHPA Safety Plan</vt:lpstr>
      <vt:lpstr>Safety Planning</vt:lpstr>
      <vt:lpstr>PowerPoint Presentation</vt:lpstr>
      <vt:lpstr>Challenging Stigmatization</vt:lpstr>
      <vt:lpstr>Individual Level</vt:lpstr>
      <vt:lpstr>Staff &amp; Community Level</vt:lpstr>
      <vt:lpstr>Case Study</vt:lpstr>
      <vt:lpstr>Case Study</vt:lpstr>
      <vt:lpstr>Case Study</vt:lpstr>
      <vt:lpstr>Case Study</vt:lpstr>
      <vt:lpstr>Case Study</vt:lpstr>
      <vt:lpstr>Case Study</vt:lpstr>
      <vt:lpstr>Recap</vt:lpstr>
      <vt:lpstr>Thank you</vt:lpstr>
      <vt:lpstr>Discussion</vt:lpstr>
      <vt:lpstr>Contact PTHPA @</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Shelley  Hedlund</dc:creator>
  <cp:lastModifiedBy>Matt Tice</cp:lastModifiedBy>
  <cp:revision>154</cp:revision>
  <dcterms:created xsi:type="dcterms:W3CDTF">2015-02-26T13:16:15Z</dcterms:created>
  <dcterms:modified xsi:type="dcterms:W3CDTF">2018-04-02T21:18:45Z</dcterms:modified>
</cp:coreProperties>
</file>